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sldIdLst>
    <p:sldId id="256" r:id="rId2"/>
    <p:sldId id="257" r:id="rId3"/>
    <p:sldId id="259" r:id="rId4"/>
    <p:sldId id="260" r:id="rId5"/>
    <p:sldId id="261" r:id="rId6"/>
    <p:sldId id="262" r:id="rId7"/>
    <p:sldId id="264" r:id="rId8"/>
    <p:sldId id="258" r:id="rId9"/>
    <p:sldId id="263" r:id="rId10"/>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1" d="100"/>
          <a:sy n="121" d="100"/>
        </p:scale>
        <p:origin x="131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4252743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381838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8485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2468580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56661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216289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941421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127669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274606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230814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5784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3152972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2932042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227170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354037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5280BA-3C3C-4A23-BC09-0AB139089175}" type="datetimeFigureOut">
              <a:rPr lang="sr-Latn-CS" smtClean="0"/>
              <a:pPr/>
              <a:t>11.11.2019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1C9B24D6-A02C-42B5-8654-094839DC3CC1}" type="slidenum">
              <a:rPr lang="hr-HR" smtClean="0"/>
              <a:pPr/>
              <a:t>‹#›</a:t>
            </a:fld>
            <a:endParaRPr lang="hr-HR"/>
          </a:p>
        </p:txBody>
      </p:sp>
    </p:spTree>
    <p:extLst>
      <p:ext uri="{BB962C8B-B14F-4D97-AF65-F5344CB8AC3E}">
        <p14:creationId xmlns:p14="http://schemas.microsoft.com/office/powerpoint/2010/main" val="1265361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5280BA-3C3C-4A23-BC09-0AB139089175}" type="datetimeFigureOut">
              <a:rPr lang="sr-Latn-CS" smtClean="0"/>
              <a:pPr/>
              <a:t>11.11.2019</a:t>
            </a:fld>
            <a:endParaRPr lang="hr-H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C9B24D6-A02C-42B5-8654-094839DC3CC1}" type="slidenum">
              <a:rPr lang="hr-HR" smtClean="0"/>
              <a:pPr/>
              <a:t>‹#›</a:t>
            </a:fld>
            <a:endParaRPr lang="hr-HR"/>
          </a:p>
        </p:txBody>
      </p:sp>
    </p:spTree>
    <p:extLst>
      <p:ext uri="{BB962C8B-B14F-4D97-AF65-F5344CB8AC3E}">
        <p14:creationId xmlns:p14="http://schemas.microsoft.com/office/powerpoint/2010/main" val="190589643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dirty="0" err="1"/>
              <a:t>Marriote</a:t>
            </a:r>
            <a:r>
              <a:rPr lang="hr-HR" dirty="0"/>
              <a:t> </a:t>
            </a:r>
            <a:r>
              <a:rPr lang="hr-HR"/>
              <a:t>Bottle</a:t>
            </a:r>
            <a:endParaRPr lang="hr-HR" dirty="0"/>
          </a:p>
        </p:txBody>
      </p:sp>
      <p:sp>
        <p:nvSpPr>
          <p:cNvPr id="3" name="Subtitle 2"/>
          <p:cNvSpPr>
            <a:spLocks noGrp="1"/>
          </p:cNvSpPr>
          <p:nvPr>
            <p:ph type="subTitle" idx="1"/>
          </p:nvPr>
        </p:nvSpPr>
        <p:spPr/>
        <p:txBody>
          <a:bodyPr/>
          <a:lstStyle/>
          <a:p>
            <a:r>
              <a:rPr lang="hr-HR" dirty="0" smtClean="0"/>
              <a:t>Gimnazija Dubrovnik, </a:t>
            </a:r>
            <a:r>
              <a:rPr lang="hr-HR" dirty="0" err="1" smtClean="0"/>
              <a:t>Fun</a:t>
            </a:r>
            <a:r>
              <a:rPr lang="hr-HR" dirty="0" smtClean="0"/>
              <a:t> </a:t>
            </a:r>
            <a:r>
              <a:rPr lang="hr-HR" dirty="0" err="1" smtClean="0"/>
              <a:t>Physics</a:t>
            </a:r>
            <a:endParaRPr lang="hr-H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r>
              <a:rPr lang="en-US" dirty="0"/>
              <a:t>A </a:t>
            </a:r>
            <a:r>
              <a:rPr lang="en-US" dirty="0" err="1"/>
              <a:t>Mariotte</a:t>
            </a:r>
            <a:r>
              <a:rPr lang="en-US"/>
              <a:t> bottle is a device that provides a constant effusion velocity for liquids</a:t>
            </a:r>
            <a:endParaRPr lang="hr-H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This is a normal bottle</a:t>
            </a:r>
          </a:p>
        </p:txBody>
      </p:sp>
      <p:sp>
        <p:nvSpPr>
          <p:cNvPr id="3" name="Content Placeholder 2"/>
          <p:cNvSpPr>
            <a:spLocks noGrp="1"/>
          </p:cNvSpPr>
          <p:nvPr>
            <p:ph idx="1"/>
          </p:nvPr>
        </p:nvSpPr>
        <p:spPr>
          <a:xfrm>
            <a:off x="1059080" y="5506752"/>
            <a:ext cx="5829312" cy="757230"/>
          </a:xfrm>
        </p:spPr>
        <p:txBody>
          <a:bodyPr>
            <a:normAutofit fontScale="85000" lnSpcReduction="10000"/>
          </a:bodyPr>
          <a:lstStyle/>
          <a:p>
            <a:r>
              <a:rPr lang="hr-HR"/>
              <a:t>Bottle has a small hole as you are about to see in the clip</a:t>
            </a:r>
          </a:p>
          <a:p>
            <a:r>
              <a:rPr lang="hr-HR"/>
              <a:t>Try to assume how the water will flow </a:t>
            </a:r>
            <a:endParaRPr lang="hr-HR" dirty="0"/>
          </a:p>
        </p:txBody>
      </p:sp>
      <p:pic>
        <p:nvPicPr>
          <p:cNvPr id="12" name="Slika 12">
            <a:extLst>
              <a:ext uri="{FF2B5EF4-FFF2-40B4-BE49-F238E27FC236}">
                <a16:creationId xmlns="" xmlns:a16="http://schemas.microsoft.com/office/drawing/2014/main" id="{077A3414-17B6-C843-9A25-3CE61C1A30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840" y="1906396"/>
            <a:ext cx="5286319" cy="282750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03176CBD-93F8-624F-A10C-370FEE4F9FE6}"/>
              </a:ext>
            </a:extLst>
          </p:cNvPr>
          <p:cNvSpPr>
            <a:spLocks noGrp="1"/>
          </p:cNvSpPr>
          <p:nvPr>
            <p:ph type="title"/>
          </p:nvPr>
        </p:nvSpPr>
        <p:spPr>
          <a:xfrm>
            <a:off x="609599" y="609600"/>
            <a:ext cx="6347713" cy="875184"/>
          </a:xfrm>
        </p:spPr>
        <p:txBody>
          <a:bodyPr/>
          <a:lstStyle/>
          <a:p>
            <a:r>
              <a:rPr lang="sr-Latn-RS" dirty="0" smtClean="0"/>
              <a:t>Video</a:t>
            </a:r>
            <a:endParaRPr lang="sr-Latn-RS" dirty="0"/>
          </a:p>
        </p:txBody>
      </p:sp>
      <p:pic>
        <p:nvPicPr>
          <p:cNvPr id="6" name="VID-20191107-WA0092_2.mp4">
            <a:hlinkClick r:id="" action="ppaction://media"/>
            <a:extLst>
              <a:ext uri="{FF2B5EF4-FFF2-40B4-BE49-F238E27FC236}">
                <a16:creationId xmlns="" xmlns:a16="http://schemas.microsoft.com/office/drawing/2014/main" id="{5FBB3DB3-DE50-2F42-8FD1-798BE3E8BEB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2915815" y="1839913"/>
            <a:ext cx="3773909" cy="3176587"/>
          </a:xfrm>
          <a:prstGeom prst="rect">
            <a:avLst/>
          </a:prstGeom>
        </p:spPr>
      </p:pic>
    </p:spTree>
    <p:extLst>
      <p:ext uri="{BB962C8B-B14F-4D97-AF65-F5344CB8AC3E}">
        <p14:creationId xmlns:p14="http://schemas.microsoft.com/office/powerpoint/2010/main" val="3151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FD868EC5-C56D-074A-8A91-16E628A4F8AA}"/>
              </a:ext>
            </a:extLst>
          </p:cNvPr>
          <p:cNvSpPr>
            <a:spLocks noGrp="1"/>
          </p:cNvSpPr>
          <p:nvPr>
            <p:ph type="title"/>
          </p:nvPr>
        </p:nvSpPr>
        <p:spPr>
          <a:xfrm>
            <a:off x="772076" y="-2730179"/>
            <a:ext cx="8229600" cy="1143000"/>
          </a:xfrm>
        </p:spPr>
        <p:txBody>
          <a:bodyPr/>
          <a:lstStyle/>
          <a:p>
            <a:endParaRPr lang="sr-Latn-RS"/>
          </a:p>
        </p:txBody>
      </p:sp>
      <p:sp>
        <p:nvSpPr>
          <p:cNvPr id="3" name="Rezervirano mjesto sadržaja 2">
            <a:extLst>
              <a:ext uri="{FF2B5EF4-FFF2-40B4-BE49-F238E27FC236}">
                <a16:creationId xmlns="" xmlns:a16="http://schemas.microsoft.com/office/drawing/2014/main" id="{A791C100-888F-7A49-8273-6A0ADFD993D2}"/>
              </a:ext>
            </a:extLst>
          </p:cNvPr>
          <p:cNvSpPr>
            <a:spLocks noGrp="1"/>
          </p:cNvSpPr>
          <p:nvPr>
            <p:ph idx="1"/>
          </p:nvPr>
        </p:nvSpPr>
        <p:spPr>
          <a:xfrm>
            <a:off x="358239" y="330079"/>
            <a:ext cx="8229600" cy="4525963"/>
          </a:xfrm>
        </p:spPr>
        <p:txBody>
          <a:bodyPr>
            <a:normAutofit/>
          </a:bodyPr>
          <a:lstStyle/>
          <a:p>
            <a:r>
              <a:rPr lang="hr-HR"/>
              <a:t>Decreasing the water level reduces the range of water</a:t>
            </a:r>
          </a:p>
          <a:p>
            <a:r>
              <a:rPr lang="hr-HR"/>
              <a:t>That happens as hydrostatic pressure decreases with the drop of water height </a:t>
            </a:r>
          </a:p>
          <a:p>
            <a:r>
              <a:rPr lang="hr-HR"/>
              <a:t>Total pressure decreases as atmospheric pressure is always the same</a:t>
            </a:r>
            <a:endParaRPr lang="sr-Latn-RS"/>
          </a:p>
        </p:txBody>
      </p:sp>
    </p:spTree>
    <p:extLst>
      <p:ext uri="{BB962C8B-B14F-4D97-AF65-F5344CB8AC3E}">
        <p14:creationId xmlns:p14="http://schemas.microsoft.com/office/powerpoint/2010/main" val="2613020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57BE6B9B-AFAD-CF43-9962-C008FD1295F5}"/>
              </a:ext>
            </a:extLst>
          </p:cNvPr>
          <p:cNvSpPr>
            <a:spLocks noGrp="1"/>
          </p:cNvSpPr>
          <p:nvPr>
            <p:ph type="title"/>
          </p:nvPr>
        </p:nvSpPr>
        <p:spPr/>
        <p:txBody>
          <a:bodyPr/>
          <a:lstStyle/>
          <a:p>
            <a:r>
              <a:rPr lang="hr-HR"/>
              <a:t>This is Marrinote bottle</a:t>
            </a:r>
            <a:endParaRPr lang="sr-Latn-RS"/>
          </a:p>
        </p:txBody>
      </p:sp>
      <p:sp>
        <p:nvSpPr>
          <p:cNvPr id="3" name="Rezervirano mjesto sadržaja 2">
            <a:extLst>
              <a:ext uri="{FF2B5EF4-FFF2-40B4-BE49-F238E27FC236}">
                <a16:creationId xmlns="" xmlns:a16="http://schemas.microsoft.com/office/drawing/2014/main" id="{BE4818E8-3B42-AC41-B826-16BF2B49F515}"/>
              </a:ext>
            </a:extLst>
          </p:cNvPr>
          <p:cNvSpPr>
            <a:spLocks noGrp="1"/>
          </p:cNvSpPr>
          <p:nvPr>
            <p:ph idx="1"/>
          </p:nvPr>
        </p:nvSpPr>
        <p:spPr>
          <a:xfrm>
            <a:off x="457200" y="5271924"/>
            <a:ext cx="8229600" cy="1311438"/>
          </a:xfrm>
        </p:spPr>
        <p:txBody>
          <a:bodyPr>
            <a:normAutofit fontScale="92500" lnSpcReduction="20000"/>
          </a:bodyPr>
          <a:lstStyle/>
          <a:p>
            <a:r>
              <a:rPr lang="hr-HR"/>
              <a:t>It is the same as normal bottle but it has a tube put in it</a:t>
            </a:r>
          </a:p>
          <a:p>
            <a:r>
              <a:rPr lang="hr-HR"/>
              <a:t>Tube has to bi fixated with no space between it and the bottle top</a:t>
            </a:r>
          </a:p>
          <a:p>
            <a:r>
              <a:rPr lang="hr-HR"/>
              <a:t>The bottom of the tube has to be under the water level</a:t>
            </a:r>
          </a:p>
          <a:p>
            <a:r>
              <a:rPr lang="hr-HR"/>
              <a:t>Try to assume how the water will flow </a:t>
            </a:r>
            <a:endParaRPr lang="sr-Latn-RS"/>
          </a:p>
        </p:txBody>
      </p:sp>
      <p:pic>
        <p:nvPicPr>
          <p:cNvPr id="4" name="Slika 4">
            <a:extLst>
              <a:ext uri="{FF2B5EF4-FFF2-40B4-BE49-F238E27FC236}">
                <a16:creationId xmlns="" xmlns:a16="http://schemas.microsoft.com/office/drawing/2014/main" id="{50F8F37D-6EC0-7445-BC55-A8E5208047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4845" y="1417638"/>
            <a:ext cx="3035827" cy="3661707"/>
          </a:xfrm>
          <a:prstGeom prst="rect">
            <a:avLst/>
          </a:prstGeom>
        </p:spPr>
      </p:pic>
    </p:spTree>
    <p:extLst>
      <p:ext uri="{BB962C8B-B14F-4D97-AF65-F5344CB8AC3E}">
        <p14:creationId xmlns:p14="http://schemas.microsoft.com/office/powerpoint/2010/main" val="2795069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 xmlns:a16="http://schemas.microsoft.com/office/drawing/2014/main" id="{CF69338C-C08D-344D-B455-05D5223E4BA3}"/>
              </a:ext>
            </a:extLst>
          </p:cNvPr>
          <p:cNvSpPr>
            <a:spLocks noGrp="1"/>
          </p:cNvSpPr>
          <p:nvPr>
            <p:ph type="title"/>
          </p:nvPr>
        </p:nvSpPr>
        <p:spPr>
          <a:xfrm>
            <a:off x="609599" y="609600"/>
            <a:ext cx="2018185" cy="587153"/>
          </a:xfrm>
        </p:spPr>
        <p:txBody>
          <a:bodyPr>
            <a:normAutofit fontScale="90000"/>
          </a:bodyPr>
          <a:lstStyle/>
          <a:p>
            <a:r>
              <a:rPr lang="sr-Latn-RS" dirty="0" smtClean="0"/>
              <a:t>Video</a:t>
            </a:r>
            <a:endParaRPr lang="sr-Latn-RS" dirty="0"/>
          </a:p>
        </p:txBody>
      </p:sp>
      <p:pic>
        <p:nvPicPr>
          <p:cNvPr id="4" name="VID-20191107-WA0095_1.mp4">
            <a:hlinkClick r:id="" action="ppaction://media"/>
            <a:extLst>
              <a:ext uri="{FF2B5EF4-FFF2-40B4-BE49-F238E27FC236}">
                <a16:creationId xmlns="" xmlns:a16="http://schemas.microsoft.com/office/drawing/2014/main" id="{8E30B803-12FB-1048-9133-2B23E31FA2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3249004" y="1367621"/>
            <a:ext cx="3888433" cy="3546698"/>
          </a:xfrm>
          <a:prstGeom prst="rect">
            <a:avLst/>
          </a:prstGeom>
        </p:spPr>
      </p:pic>
    </p:spTree>
    <p:extLst>
      <p:ext uri="{BB962C8B-B14F-4D97-AF65-F5344CB8AC3E}">
        <p14:creationId xmlns:p14="http://schemas.microsoft.com/office/powerpoint/2010/main" val="171705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irjamglessmer.com/wp-content/uploads/2019/07/Mariottsche_Flasche-e156777825524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pic>
        <p:nvPicPr>
          <p:cNvPr id="1027" name="Picture 3"/>
          <p:cNvPicPr>
            <a:picLocks noChangeAspect="1" noChangeArrowheads="1"/>
          </p:cNvPicPr>
          <p:nvPr/>
        </p:nvPicPr>
        <p:blipFill>
          <a:blip r:embed="rId2">
            <a:grayscl/>
          </a:blip>
          <a:srcRect l="68588" r="-2883"/>
          <a:stretch>
            <a:fillRect/>
          </a:stretch>
        </p:blipFill>
        <p:spPr bwMode="auto">
          <a:xfrm>
            <a:off x="5572132" y="2928934"/>
            <a:ext cx="2286016" cy="3200400"/>
          </a:xfrm>
          <a:prstGeom prst="rect">
            <a:avLst/>
          </a:prstGeom>
          <a:noFill/>
          <a:ln w="9525">
            <a:noFill/>
            <a:miter lim="800000"/>
            <a:headEnd/>
            <a:tailEnd/>
          </a:ln>
          <a:effectLst/>
        </p:spPr>
      </p:pic>
      <p:pic>
        <p:nvPicPr>
          <p:cNvPr id="6" name="Picture 3"/>
          <p:cNvPicPr>
            <a:picLocks noChangeAspect="1" noChangeArrowheads="1"/>
          </p:cNvPicPr>
          <p:nvPr/>
        </p:nvPicPr>
        <p:blipFill>
          <a:blip r:embed="rId2">
            <a:grayscl/>
          </a:blip>
          <a:srcRect l="34151" r="29411"/>
          <a:stretch>
            <a:fillRect/>
          </a:stretch>
        </p:blipFill>
        <p:spPr bwMode="auto">
          <a:xfrm>
            <a:off x="3143240" y="2928934"/>
            <a:ext cx="2428892" cy="3200400"/>
          </a:xfrm>
          <a:prstGeom prst="rect">
            <a:avLst/>
          </a:prstGeom>
          <a:noFill/>
          <a:ln w="9525">
            <a:noFill/>
            <a:miter lim="800000"/>
            <a:headEnd/>
            <a:tailEnd/>
          </a:ln>
          <a:effectLst/>
        </p:spPr>
      </p:pic>
      <p:pic>
        <p:nvPicPr>
          <p:cNvPr id="7" name="Picture 3"/>
          <p:cNvPicPr>
            <a:picLocks noChangeAspect="1" noChangeArrowheads="1"/>
          </p:cNvPicPr>
          <p:nvPr/>
        </p:nvPicPr>
        <p:blipFill>
          <a:blip r:embed="rId2">
            <a:grayscl/>
          </a:blip>
          <a:srcRect r="62776"/>
          <a:stretch>
            <a:fillRect/>
          </a:stretch>
        </p:blipFill>
        <p:spPr bwMode="auto">
          <a:xfrm>
            <a:off x="590520" y="2928934"/>
            <a:ext cx="2481282" cy="3200400"/>
          </a:xfrm>
          <a:prstGeom prst="rect">
            <a:avLst/>
          </a:prstGeom>
          <a:noFill/>
          <a:ln w="9525">
            <a:noFill/>
            <a:miter lim="800000"/>
            <a:headEnd/>
            <a:tailEnd/>
          </a:ln>
          <a:effectLst/>
        </p:spPr>
      </p:pic>
      <p:sp>
        <p:nvSpPr>
          <p:cNvPr id="8" name="TextBox 7"/>
          <p:cNvSpPr txBox="1"/>
          <p:nvPr/>
        </p:nvSpPr>
        <p:spPr>
          <a:xfrm>
            <a:off x="2285984" y="2857496"/>
            <a:ext cx="603242" cy="369332"/>
          </a:xfrm>
          <a:prstGeom prst="rect">
            <a:avLst/>
          </a:prstGeom>
          <a:noFill/>
        </p:spPr>
        <p:txBody>
          <a:bodyPr wrap="none" rtlCol="0">
            <a:spAutoFit/>
          </a:bodyPr>
          <a:lstStyle/>
          <a:p>
            <a:r>
              <a:rPr lang="hr-HR" dirty="0"/>
              <a:t>P </a:t>
            </a:r>
            <a:r>
              <a:rPr lang="hr-HR" baseline="-25000" dirty="0"/>
              <a:t>atm</a:t>
            </a:r>
          </a:p>
        </p:txBody>
      </p:sp>
      <p:sp>
        <p:nvSpPr>
          <p:cNvPr id="9" name="TextBox 8"/>
          <p:cNvSpPr txBox="1"/>
          <p:nvPr/>
        </p:nvSpPr>
        <p:spPr>
          <a:xfrm>
            <a:off x="4286248" y="2786058"/>
            <a:ext cx="603242" cy="369332"/>
          </a:xfrm>
          <a:prstGeom prst="rect">
            <a:avLst/>
          </a:prstGeom>
          <a:noFill/>
        </p:spPr>
        <p:txBody>
          <a:bodyPr wrap="none" rtlCol="0">
            <a:spAutoFit/>
          </a:bodyPr>
          <a:lstStyle/>
          <a:p>
            <a:r>
              <a:rPr lang="hr-HR" dirty="0"/>
              <a:t>P </a:t>
            </a:r>
            <a:r>
              <a:rPr lang="hr-HR" baseline="-25000" dirty="0"/>
              <a:t>atm</a:t>
            </a:r>
          </a:p>
        </p:txBody>
      </p:sp>
      <p:sp>
        <p:nvSpPr>
          <p:cNvPr id="10" name="TextBox 9"/>
          <p:cNvSpPr txBox="1"/>
          <p:nvPr/>
        </p:nvSpPr>
        <p:spPr>
          <a:xfrm>
            <a:off x="4786314" y="3214686"/>
            <a:ext cx="943079" cy="369332"/>
          </a:xfrm>
          <a:prstGeom prst="rect">
            <a:avLst/>
          </a:prstGeom>
          <a:noFill/>
        </p:spPr>
        <p:txBody>
          <a:bodyPr wrap="none" rtlCol="0">
            <a:spAutoFit/>
          </a:bodyPr>
          <a:lstStyle/>
          <a:p>
            <a:r>
              <a:rPr lang="hr-HR" dirty="0"/>
              <a:t>P &lt; </a:t>
            </a:r>
            <a:r>
              <a:rPr lang="hr-HR" dirty="0" err="1"/>
              <a:t>P</a:t>
            </a:r>
            <a:r>
              <a:rPr lang="hr-HR" dirty="0"/>
              <a:t> </a:t>
            </a:r>
            <a:r>
              <a:rPr lang="hr-HR" baseline="-25000" dirty="0"/>
              <a:t>atm</a:t>
            </a:r>
          </a:p>
        </p:txBody>
      </p:sp>
      <p:sp>
        <p:nvSpPr>
          <p:cNvPr id="11" name="TextBox 10"/>
          <p:cNvSpPr txBox="1"/>
          <p:nvPr/>
        </p:nvSpPr>
        <p:spPr>
          <a:xfrm>
            <a:off x="6715140" y="4214818"/>
            <a:ext cx="857256" cy="369332"/>
          </a:xfrm>
          <a:prstGeom prst="rect">
            <a:avLst/>
          </a:prstGeom>
          <a:noFill/>
        </p:spPr>
        <p:txBody>
          <a:bodyPr wrap="square" rtlCol="0">
            <a:spAutoFit/>
          </a:bodyPr>
          <a:lstStyle/>
          <a:p>
            <a:r>
              <a:rPr lang="hr-HR" dirty="0"/>
              <a:t>P </a:t>
            </a:r>
            <a:r>
              <a:rPr lang="hr-HR" baseline="-25000" dirty="0"/>
              <a:t>atm</a:t>
            </a:r>
          </a:p>
        </p:txBody>
      </p:sp>
      <p:cxnSp>
        <p:nvCxnSpPr>
          <p:cNvPr id="13" name="Straight Arrow Connector 12"/>
          <p:cNvCxnSpPr/>
          <p:nvPr/>
        </p:nvCxnSpPr>
        <p:spPr>
          <a:xfrm rot="5400000">
            <a:off x="1857356" y="3429000"/>
            <a:ext cx="428627" cy="4286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3821901" y="3464719"/>
            <a:ext cx="1000132" cy="3571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4500562" y="3714752"/>
            <a:ext cx="428628" cy="428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893735" y="4679165"/>
            <a:ext cx="214314"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1571604" y="3214686"/>
            <a:ext cx="714382" cy="35719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Content Placeholder 2"/>
          <p:cNvSpPr txBox="1">
            <a:spLocks/>
          </p:cNvSpPr>
          <p:nvPr/>
        </p:nvSpPr>
        <p:spPr>
          <a:xfrm>
            <a:off x="2000232" y="1500174"/>
            <a:ext cx="3328982" cy="6857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3200" b="0" i="0" u="none" strike="noStrike" kern="1200" cap="none" spc="0" normalizeH="0" noProof="0">
                <a:ln>
                  <a:noFill/>
                </a:ln>
                <a:solidFill>
                  <a:schemeClr val="tx1"/>
                </a:solidFill>
                <a:effectLst/>
                <a:uLnTx/>
                <a:uFillTx/>
                <a:latin typeface="+mn-lt"/>
                <a:ea typeface="+mn-ea"/>
                <a:cs typeface="+mn-cs"/>
              </a:rPr>
              <a:t> </a:t>
            </a:r>
            <a:endParaRPr kumimoji="0" lang="hr-HR" sz="32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23" name="Straight Arrow Connector 22"/>
          <p:cNvCxnSpPr/>
          <p:nvPr/>
        </p:nvCxnSpPr>
        <p:spPr>
          <a:xfrm rot="5400000">
            <a:off x="6430182" y="5214156"/>
            <a:ext cx="857256"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58016" y="5000636"/>
            <a:ext cx="428628" cy="297517"/>
          </a:xfrm>
          <a:prstGeom prst="rect">
            <a:avLst/>
          </a:prstGeom>
          <a:noFill/>
        </p:spPr>
        <p:txBody>
          <a:bodyPr wrap="square" rtlCol="0">
            <a:spAutoFit/>
          </a:bodyPr>
          <a:lstStyle/>
          <a:p>
            <a:r>
              <a:rPr lang="hr-HR" sz="2000" baseline="-25000" dirty="0">
                <a:latin typeface="Times New Roman" pitchFamily="18" charset="0"/>
                <a:cs typeface="Times New Roman" pitchFamily="18" charset="0"/>
              </a:rPr>
              <a:t>h</a:t>
            </a:r>
          </a:p>
        </p:txBody>
      </p:sp>
      <p:sp>
        <p:nvSpPr>
          <p:cNvPr id="27" name="Content Placeholder 26"/>
          <p:cNvSpPr>
            <a:spLocks noGrp="1"/>
          </p:cNvSpPr>
          <p:nvPr>
            <p:ph idx="1"/>
          </p:nvPr>
        </p:nvSpPr>
        <p:spPr>
          <a:xfrm>
            <a:off x="428596" y="500042"/>
            <a:ext cx="6215106" cy="2143140"/>
          </a:xfrm>
        </p:spPr>
        <p:txBody>
          <a:bodyPr>
            <a:normAutofit fontScale="85000" lnSpcReduction="20000"/>
          </a:bodyPr>
          <a:lstStyle/>
          <a:p>
            <a:r>
              <a:rPr lang="hr-HR" sz="2800" dirty="0" err="1">
                <a:latin typeface="Times New Roman" pitchFamily="18" charset="0"/>
                <a:cs typeface="Times New Roman" pitchFamily="18" charset="0"/>
              </a:rPr>
              <a:t>water</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flows</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out</a:t>
            </a:r>
            <a:endParaRPr lang="hr-HR" sz="2800" dirty="0">
              <a:latin typeface="Times New Roman" pitchFamily="18" charset="0"/>
              <a:cs typeface="Times New Roman" pitchFamily="18" charset="0"/>
            </a:endParaRPr>
          </a:p>
          <a:p>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the</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water</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level</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starts</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sinking</a:t>
            </a:r>
            <a:endParaRPr lang="hr-HR" sz="2800" dirty="0">
              <a:latin typeface="Times New Roman" pitchFamily="18" charset="0"/>
              <a:cs typeface="Times New Roman" pitchFamily="18" charset="0"/>
            </a:endParaRPr>
          </a:p>
          <a:p>
            <a:pPr lvl="0"/>
            <a:r>
              <a:rPr lang="hr-HR" sz="2800" dirty="0" err="1">
                <a:latin typeface="Times New Roman" pitchFamily="18" charset="0"/>
                <a:cs typeface="Times New Roman" pitchFamily="18" charset="0"/>
              </a:rPr>
              <a:t>the</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pressure</a:t>
            </a:r>
            <a:r>
              <a:rPr lang="hr-HR" sz="2800" dirty="0">
                <a:latin typeface="Times New Roman" pitchFamily="18" charset="0"/>
                <a:cs typeface="Times New Roman" pitchFamily="18" charset="0"/>
              </a:rPr>
              <a:t> </a:t>
            </a:r>
            <a:r>
              <a:rPr lang="hr-HR" sz="2800" dirty="0" err="1">
                <a:latin typeface="Times New Roman" pitchFamily="18" charset="0"/>
                <a:cs typeface="Times New Roman" pitchFamily="18" charset="0"/>
              </a:rPr>
              <a:t>decreases</a:t>
            </a:r>
            <a:r>
              <a:rPr lang="hr-HR"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water level inside the pipe starts sinking </a:t>
            </a:r>
            <a:endParaRPr lang="hr-HR" sz="2800" dirty="0">
              <a:latin typeface="Times New Roman" pitchFamily="18" charset="0"/>
              <a:cs typeface="Times New Roman" pitchFamily="18" charset="0"/>
            </a:endParaRPr>
          </a:p>
          <a:p>
            <a:r>
              <a:rPr lang="hr-HR" sz="2800" dirty="0">
                <a:latin typeface="Times New Roman" pitchFamily="18" charset="0"/>
                <a:cs typeface="Times New Roman" pitchFamily="18" charset="0"/>
              </a:rPr>
              <a:t>T</a:t>
            </a:r>
            <a:r>
              <a:rPr lang="en-US" sz="2800" dirty="0">
                <a:latin typeface="Times New Roman" pitchFamily="18" charset="0"/>
                <a:cs typeface="Times New Roman" pitchFamily="18" charset="0"/>
              </a:rPr>
              <a:t>he pressure at  level A is  atmospheric</a:t>
            </a:r>
            <a:endParaRPr lang="hr-HR" sz="2800" dirty="0">
              <a:latin typeface="Times New Roman" pitchFamily="18" charset="0"/>
              <a:cs typeface="Times New Roman" pitchFamily="18" charset="0"/>
            </a:endParaRPr>
          </a:p>
          <a:p>
            <a:endParaRPr lang="hr-H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 xmlns:a16="http://schemas.microsoft.com/office/drawing/2014/main" id="{386129BF-8ABE-CA42-8774-B76C4A838235}"/>
              </a:ext>
            </a:extLst>
          </p:cNvPr>
          <p:cNvSpPr>
            <a:spLocks noGrp="1"/>
          </p:cNvSpPr>
          <p:nvPr>
            <p:ph idx="1"/>
          </p:nvPr>
        </p:nvSpPr>
        <p:spPr>
          <a:xfrm>
            <a:off x="364424" y="1050141"/>
            <a:ext cx="8229600" cy="5453537"/>
          </a:xfrm>
        </p:spPr>
        <p:txBody>
          <a:bodyPr>
            <a:normAutofit/>
          </a:bodyPr>
          <a:lstStyle/>
          <a:p>
            <a:r>
              <a:rPr lang="hr-HR" b="0" i="0">
                <a:solidFill>
                  <a:srgbClr val="000000"/>
                </a:solidFill>
                <a:effectLst/>
                <a:latin typeface="Times New Roman" panose="02020603050405020304" pitchFamily="18" charset="0"/>
              </a:rPr>
              <a:t>Initially, when you fill and seal the bottle, water fills the tube to the same height as the level inside the bottle. Unless you fill the bottle completely with water, there is some air above the water, and the pressure at the bottom of the tube, </a:t>
            </a:r>
            <a:r>
              <a:rPr lang="hr-HR" b="0" i="1">
                <a:solidFill>
                  <a:srgbClr val="000000"/>
                </a:solidFill>
                <a:effectLst/>
                <a:latin typeface="Times New Roman" panose="02020603050405020304" pitchFamily="18" charset="0"/>
              </a:rPr>
              <a:t>P</a:t>
            </a:r>
            <a:r>
              <a:rPr lang="hr-HR" b="0" i="0" baseline="-25000">
                <a:solidFill>
                  <a:srgbClr val="000000"/>
                </a:solidFill>
                <a:effectLst/>
                <a:latin typeface="Times New Roman" panose="02020603050405020304" pitchFamily="18" charset="0"/>
              </a:rPr>
              <a:t>ref</a:t>
            </a:r>
            <a:r>
              <a:rPr lang="hr-HR" b="0" i="0">
                <a:solidFill>
                  <a:srgbClr val="000000"/>
                </a:solidFill>
                <a:effectLst/>
                <a:latin typeface="Times New Roman" panose="02020603050405020304" pitchFamily="18" charset="0"/>
              </a:rPr>
              <a:t> = </a:t>
            </a:r>
            <a:r>
              <a:rPr lang="el-GR" b="0" i="0">
                <a:solidFill>
                  <a:srgbClr val="000000"/>
                </a:solidFill>
                <a:effectLst/>
                <a:latin typeface="Times New Roman" panose="02020603050405020304" pitchFamily="18" charset="0"/>
              </a:rPr>
              <a:t>ρ</a:t>
            </a:r>
            <a:r>
              <a:rPr lang="hr-HR" b="0" i="1">
                <a:solidFill>
                  <a:srgbClr val="000000"/>
                </a:solidFill>
                <a:effectLst/>
                <a:latin typeface="Times New Roman" panose="02020603050405020304" pitchFamily="18" charset="0"/>
              </a:rPr>
              <a:t>gh</a:t>
            </a:r>
            <a:r>
              <a:rPr lang="hr-HR" b="0" i="0" baseline="-25000">
                <a:solidFill>
                  <a:srgbClr val="000000"/>
                </a:solidFill>
                <a:effectLst/>
                <a:latin typeface="Times New Roman" panose="02020603050405020304" pitchFamily="18" charset="0"/>
              </a:rPr>
              <a:t>0</a:t>
            </a:r>
            <a:r>
              <a:rPr lang="hr-HR" b="0" i="0">
                <a:solidFill>
                  <a:srgbClr val="000000"/>
                </a:solidFill>
                <a:effectLst/>
                <a:latin typeface="Times New Roman" panose="02020603050405020304" pitchFamily="18" charset="0"/>
              </a:rPr>
              <a:t> + </a:t>
            </a:r>
            <a:r>
              <a:rPr lang="hr-HR" b="0" i="1">
                <a:solidFill>
                  <a:srgbClr val="000000"/>
                </a:solidFill>
                <a:effectLst/>
                <a:latin typeface="Times New Roman" panose="02020603050405020304" pitchFamily="18" charset="0"/>
              </a:rPr>
              <a:t>P</a:t>
            </a:r>
            <a:r>
              <a:rPr lang="hr-HR" b="0" i="0" baseline="-25000">
                <a:solidFill>
                  <a:srgbClr val="000000"/>
                </a:solidFill>
                <a:effectLst/>
                <a:latin typeface="Times New Roman" panose="02020603050405020304" pitchFamily="18" charset="0"/>
              </a:rPr>
              <a:t>space</a:t>
            </a:r>
            <a:r>
              <a:rPr lang="hr-HR" b="0" i="0">
                <a:solidFill>
                  <a:srgbClr val="000000"/>
                </a:solidFill>
                <a:effectLst/>
                <a:latin typeface="Times New Roman" panose="02020603050405020304" pitchFamily="18" charset="0"/>
              </a:rPr>
              <a:t>, where </a:t>
            </a:r>
            <a:r>
              <a:rPr lang="el-GR" b="0" i="0">
                <a:solidFill>
                  <a:srgbClr val="000000"/>
                </a:solidFill>
                <a:effectLst/>
                <a:latin typeface="Times New Roman" panose="02020603050405020304" pitchFamily="18" charset="0"/>
              </a:rPr>
              <a:t>ρ </a:t>
            </a:r>
            <a:r>
              <a:rPr lang="hr-HR" b="0" i="0">
                <a:solidFill>
                  <a:srgbClr val="000000"/>
                </a:solidFill>
                <a:effectLst/>
                <a:latin typeface="Times New Roman" panose="02020603050405020304" pitchFamily="18" charset="0"/>
              </a:rPr>
              <a:t>is the density of water, </a:t>
            </a:r>
            <a:r>
              <a:rPr lang="hr-HR" b="0" i="1">
                <a:solidFill>
                  <a:srgbClr val="000000"/>
                </a:solidFill>
                <a:effectLst/>
                <a:latin typeface="Times New Roman" panose="02020603050405020304" pitchFamily="18" charset="0"/>
              </a:rPr>
              <a:t>g</a:t>
            </a:r>
            <a:r>
              <a:rPr lang="hr-HR" b="0" i="0">
                <a:solidFill>
                  <a:srgbClr val="000000"/>
                </a:solidFill>
                <a:effectLst/>
                <a:latin typeface="Times New Roman" panose="02020603050405020304" pitchFamily="18" charset="0"/>
              </a:rPr>
              <a:t> is the acceleration of gravity, </a:t>
            </a:r>
            <a:r>
              <a:rPr lang="hr-HR" b="0" i="1">
                <a:solidFill>
                  <a:srgbClr val="000000"/>
                </a:solidFill>
                <a:effectLst/>
                <a:latin typeface="Times New Roman" panose="02020603050405020304" pitchFamily="18" charset="0"/>
              </a:rPr>
              <a:t>h</a:t>
            </a:r>
            <a:r>
              <a:rPr lang="hr-HR" b="0" i="0" baseline="-25000">
                <a:solidFill>
                  <a:srgbClr val="000000"/>
                </a:solidFill>
                <a:effectLst/>
                <a:latin typeface="Times New Roman" panose="02020603050405020304" pitchFamily="18" charset="0"/>
              </a:rPr>
              <a:t>0</a:t>
            </a:r>
            <a:r>
              <a:rPr lang="hr-HR" b="0" i="0">
                <a:solidFill>
                  <a:srgbClr val="000000"/>
                </a:solidFill>
                <a:effectLst/>
                <a:latin typeface="Times New Roman" panose="02020603050405020304" pitchFamily="18" charset="0"/>
              </a:rPr>
              <a:t> is the difference in height between the top of the water and the bottom of the tube, and </a:t>
            </a:r>
            <a:r>
              <a:rPr lang="hr-HR" b="0" i="1">
                <a:solidFill>
                  <a:srgbClr val="000000"/>
                </a:solidFill>
                <a:effectLst/>
                <a:latin typeface="Times New Roman" panose="02020603050405020304" pitchFamily="18" charset="0"/>
              </a:rPr>
              <a:t>P</a:t>
            </a:r>
            <a:r>
              <a:rPr lang="hr-HR" b="0" i="0" baseline="-25000">
                <a:solidFill>
                  <a:srgbClr val="000000"/>
                </a:solidFill>
                <a:effectLst/>
                <a:latin typeface="Times New Roman" panose="02020603050405020304" pitchFamily="18" charset="0"/>
              </a:rPr>
              <a:t>space</a:t>
            </a:r>
            <a:r>
              <a:rPr lang="hr-HR" b="0" i="0">
                <a:solidFill>
                  <a:srgbClr val="000000"/>
                </a:solidFill>
                <a:effectLst/>
                <a:latin typeface="Times New Roman" panose="02020603050405020304" pitchFamily="18" charset="0"/>
              </a:rPr>
              <a:t> is the pressure in the space above the water. When  the hole is opened, water flows out of the bottle until </a:t>
            </a:r>
            <a:r>
              <a:rPr lang="hr-HR" b="0" i="1">
                <a:solidFill>
                  <a:srgbClr val="000000"/>
                </a:solidFill>
                <a:effectLst/>
                <a:latin typeface="Times New Roman" panose="02020603050405020304" pitchFamily="18" charset="0"/>
              </a:rPr>
              <a:t>P</a:t>
            </a:r>
            <a:r>
              <a:rPr lang="hr-HR" b="0" i="0" baseline="-25000">
                <a:solidFill>
                  <a:srgbClr val="000000"/>
                </a:solidFill>
                <a:effectLst/>
                <a:latin typeface="Times New Roman" panose="02020603050405020304" pitchFamily="18" charset="0"/>
              </a:rPr>
              <a:t>space</a:t>
            </a:r>
            <a:r>
              <a:rPr lang="hr-HR" b="0" i="0">
                <a:solidFill>
                  <a:srgbClr val="000000"/>
                </a:solidFill>
                <a:effectLst/>
                <a:latin typeface="Times New Roman" panose="02020603050405020304" pitchFamily="18" charset="0"/>
              </a:rPr>
              <a:t> falls to where it equals atmospheric pressure minus </a:t>
            </a:r>
            <a:r>
              <a:rPr lang="el-GR" b="0" i="0">
                <a:solidFill>
                  <a:srgbClr val="000000"/>
                </a:solidFill>
                <a:effectLst/>
                <a:latin typeface="Times New Roman" panose="02020603050405020304" pitchFamily="18" charset="0"/>
              </a:rPr>
              <a:t>ρ</a:t>
            </a:r>
            <a:r>
              <a:rPr lang="hr-HR" b="0" i="1">
                <a:solidFill>
                  <a:srgbClr val="000000"/>
                </a:solidFill>
                <a:effectLst/>
                <a:latin typeface="Times New Roman" panose="02020603050405020304" pitchFamily="18" charset="0"/>
              </a:rPr>
              <a:t>gh</a:t>
            </a:r>
            <a:r>
              <a:rPr lang="hr-HR" b="0" i="0" baseline="-25000">
                <a:solidFill>
                  <a:srgbClr val="000000"/>
                </a:solidFill>
                <a:effectLst/>
                <a:latin typeface="Times New Roman" panose="02020603050405020304" pitchFamily="18" charset="0"/>
              </a:rPr>
              <a:t>0</a:t>
            </a:r>
            <a:r>
              <a:rPr lang="hr-HR" b="0" i="0">
                <a:solidFill>
                  <a:srgbClr val="000000"/>
                </a:solidFill>
                <a:effectLst/>
                <a:latin typeface="Times New Roman" panose="02020603050405020304" pitchFamily="18" charset="0"/>
              </a:rPr>
              <a:t>, the pressure exerted by the water column. At this point, the water inside the tube has fallen to the bottom of the tube, and the pressure at its bottom opening equals atmospheric pressure. (</a:t>
            </a:r>
            <a:r>
              <a:rPr lang="hr-HR" b="0" i="1">
                <a:solidFill>
                  <a:srgbClr val="000000"/>
                </a:solidFill>
                <a:effectLst/>
                <a:latin typeface="Times New Roman" panose="02020603050405020304" pitchFamily="18" charset="0"/>
              </a:rPr>
              <a:t>h</a:t>
            </a:r>
            <a:r>
              <a:rPr lang="hr-HR" b="0" i="0" baseline="-25000">
                <a:solidFill>
                  <a:srgbClr val="000000"/>
                </a:solidFill>
                <a:effectLst/>
                <a:latin typeface="Times New Roman" panose="02020603050405020304" pitchFamily="18" charset="0"/>
              </a:rPr>
              <a:t>0</a:t>
            </a:r>
            <a:r>
              <a:rPr lang="hr-HR" b="0" i="0">
                <a:solidFill>
                  <a:srgbClr val="000000"/>
                </a:solidFill>
                <a:effectLst/>
                <a:latin typeface="Times New Roman" panose="02020603050405020304" pitchFamily="18" charset="0"/>
              </a:rPr>
              <a:t>, of course, decreases slightly during this process.)</a:t>
            </a:r>
            <a:endParaRPr lang="sr-Latn-RS"/>
          </a:p>
        </p:txBody>
      </p:sp>
    </p:spTree>
    <p:extLst>
      <p:ext uri="{BB962C8B-B14F-4D97-AF65-F5344CB8AC3E}">
        <p14:creationId xmlns:p14="http://schemas.microsoft.com/office/powerpoint/2010/main" val="1430800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454</TotalTime>
  <Words>201</Words>
  <Application>Microsoft Office PowerPoint</Application>
  <PresentationFormat>On-screen Show (4:3)</PresentationFormat>
  <Paragraphs>28</Paragraphs>
  <Slides>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Times New Roman</vt:lpstr>
      <vt:lpstr>Trebuchet MS</vt:lpstr>
      <vt:lpstr>Wingdings 3</vt:lpstr>
      <vt:lpstr>Facet</vt:lpstr>
      <vt:lpstr>Marriote Bottle</vt:lpstr>
      <vt:lpstr>PowerPoint Presentation</vt:lpstr>
      <vt:lpstr>This is a normal bottle</vt:lpstr>
      <vt:lpstr>Video</vt:lpstr>
      <vt:lpstr>PowerPoint Presentation</vt:lpstr>
      <vt:lpstr>This is Marrinote bottle</vt:lpstr>
      <vt:lpstr>Video</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Korisnik</cp:lastModifiedBy>
  <cp:revision>51</cp:revision>
  <dcterms:created xsi:type="dcterms:W3CDTF">2019-10-27T13:28:45Z</dcterms:created>
  <dcterms:modified xsi:type="dcterms:W3CDTF">2019-11-11T14:07:50Z</dcterms:modified>
</cp:coreProperties>
</file>