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7751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7751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419112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419112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7751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7751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419112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419112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3239640" y="17751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6022080" y="17751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 type="body"/>
          </p:nvPr>
        </p:nvSpPr>
        <p:spPr>
          <a:xfrm>
            <a:off x="3239640" y="419112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 type="body"/>
          </p:nvPr>
        </p:nvSpPr>
        <p:spPr>
          <a:xfrm>
            <a:off x="6022080" y="419112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tl" blurRad="31750" dir="5400000" dist="10080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9143640" cy="513504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rIns="45720" tIns="0" bIns="0">
            <a:normAutofit/>
          </a:bodyPr>
          <a:p>
            <a:pPr>
              <a:lnSpc>
                <a:spcPct val="100000"/>
              </a:lnSpc>
            </a:pPr>
            <a:r>
              <a:rPr b="1" lang="sr-Latn-CS" sz="4700" spc="-1" strike="noStrike">
                <a:solidFill>
                  <a:srgbClr val="f0ad00"/>
                </a:solidFill>
                <a:latin typeface="Corbel"/>
              </a:rPr>
              <a:t>Click to edit Master title style</a:t>
            </a:r>
            <a:endParaRPr b="0" lang="sr-Latn-CS" sz="47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rIns="45720" tIns="45000" bIns="0" anchor="b">
            <a:noAutofit/>
          </a:bodyPr>
          <a:p>
            <a:pPr>
              <a:lnSpc>
                <a:spcPct val="100000"/>
              </a:lnSpc>
            </a:pPr>
            <a:fld id="{3C2E734A-BD18-4DDD-8F94-B6152681545F}" type="datetime">
              <a:rPr b="0" lang="hr-HR" sz="1200" spc="-1" strike="noStrike">
                <a:solidFill>
                  <a:srgbClr val="ffffff"/>
                </a:solidFill>
                <a:latin typeface="Arial"/>
              </a:rPr>
              <a:t>29.03.21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rIns="45720" tIns="4500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rIns="90000" tIns="45000" bIns="0" anchor="b">
            <a:noAutofit/>
          </a:bodyPr>
          <a:p>
            <a:pPr algn="r">
              <a:lnSpc>
                <a:spcPct val="100000"/>
              </a:lnSpc>
            </a:pPr>
            <a:fld id="{3D1DEE06-C30E-4124-88F2-1DBC5D79D17A}" type="slidenum">
              <a:rPr b="0" lang="hr-HR" sz="12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7" name="CustomShape 8"/>
          <p:cNvSpPr/>
          <p:nvPr/>
        </p:nvSpPr>
        <p:spPr>
          <a:xfrm>
            <a:off x="0" y="512820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tl" blurRad="31750" dir="5400000" dist="10080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CS" sz="3200" spc="-1" strike="noStrike">
                <a:solidFill>
                  <a:srgbClr val="ffffff"/>
                </a:solidFill>
                <a:latin typeface="Corbel"/>
              </a:rPr>
              <a:t>Kliknite za uređivanje oblika teksta</a:t>
            </a:r>
            <a:endParaRPr b="0" lang="sr-Latn-CS" sz="3200" spc="-1" strike="noStrike">
              <a:solidFill>
                <a:srgbClr val="ffffff"/>
              </a:solidFill>
              <a:latin typeface="Corb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Latn-CS" sz="2400" spc="-1" strike="noStrike">
                <a:solidFill>
                  <a:srgbClr val="ffffff"/>
                </a:solidFill>
                <a:latin typeface="Corbel"/>
              </a:rPr>
              <a:t>Druga razina konture</a:t>
            </a:r>
            <a:endParaRPr b="0" lang="sr-Latn-CS" sz="2400" spc="-1" strike="noStrike">
              <a:solidFill>
                <a:srgbClr val="ffffff"/>
              </a:solidFill>
              <a:latin typeface="Corb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CS" sz="2000" spc="-1" strike="noStrike">
                <a:solidFill>
                  <a:srgbClr val="ffffff"/>
                </a:solidFill>
                <a:latin typeface="Corbel"/>
              </a:rPr>
              <a:t>Treća razina konture</a:t>
            </a:r>
            <a:endParaRPr b="0" lang="sr-Latn-CS" sz="2000" spc="-1" strike="noStrike">
              <a:solidFill>
                <a:srgbClr val="ffffff"/>
              </a:solidFill>
              <a:latin typeface="Corb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latin typeface="Corbel"/>
              </a:rPr>
              <a:t>Četvrta razina kontura</a:t>
            </a:r>
            <a:endParaRPr b="0" lang="en-US" sz="2000" spc="-1" strike="noStrike">
              <a:solidFill>
                <a:srgbClr val="ffffff"/>
              </a:solidFill>
              <a:latin typeface="Corb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orbel"/>
              </a:rPr>
              <a:t>Peta razina kontura</a:t>
            </a:r>
            <a:endParaRPr b="0" lang="en-US" sz="2000" spc="-1" strike="noStrike">
              <a:solidFill>
                <a:srgbClr val="ffffff"/>
              </a:solidFill>
              <a:latin typeface="Corb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orbel"/>
              </a:rPr>
              <a:t>Šesta razina kontura</a:t>
            </a:r>
            <a:endParaRPr b="0" lang="en-US" sz="2000" spc="-1" strike="noStrike">
              <a:solidFill>
                <a:srgbClr val="ffffff"/>
              </a:solidFill>
              <a:latin typeface="Corb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orbel"/>
              </a:rPr>
              <a:t>Sedma razina konture</a:t>
            </a:r>
            <a:endParaRPr b="0" lang="en-US" sz="2000" spc="-1" strike="noStrike">
              <a:solidFill>
                <a:srgbClr val="ffffff"/>
              </a:solidFill>
              <a:latin typeface="Corb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tl" blurRad="31750" dir="5400000" dist="10080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1250640"/>
          </a:xfrm>
          <a:prstGeom prst="rect">
            <a:avLst/>
          </a:prstGeom>
        </p:spPr>
        <p:txBody>
          <a:bodyPr rIns="4572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Click to edit Master title style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rIns="45720" tIns="45000" bIns="0" anchor="b">
            <a:noAutofit/>
          </a:bodyPr>
          <a:p>
            <a:pPr>
              <a:lnSpc>
                <a:spcPct val="100000"/>
              </a:lnSpc>
            </a:pPr>
            <a:fld id="{8BD9CC03-B3E4-490A-9ECA-C62D15CDCB03}" type="datetime">
              <a:rPr b="0" lang="hr-HR" sz="1200" spc="-1" strike="noStrike">
                <a:solidFill>
                  <a:srgbClr val="454545"/>
                </a:solidFill>
                <a:latin typeface="Arial"/>
              </a:rPr>
              <a:t>29.03.21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rIns="45720" tIns="4500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rIns="90000" tIns="45000" bIns="0" anchor="b">
            <a:noAutofit/>
          </a:bodyPr>
          <a:p>
            <a:pPr algn="r">
              <a:lnSpc>
                <a:spcPct val="100000"/>
              </a:lnSpc>
            </a:pPr>
            <a:fld id="{3FE2CF44-D98F-4A44-AF5C-ED697BD8743C}" type="slidenum">
              <a:rPr b="0" lang="hr-HR" sz="1200" spc="-1" strike="noStrike">
                <a:solidFill>
                  <a:srgbClr val="454545"/>
                </a:solidFill>
                <a:latin typeface="Arial"/>
              </a:rPr>
              <a:t>1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Kliknite za uređivanje oblika teksta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Latn-CS" sz="2400" spc="-1" strike="noStrike">
                <a:solidFill>
                  <a:srgbClr val="000000"/>
                </a:solidFill>
                <a:latin typeface="Corbel"/>
              </a:rPr>
              <a:t>Druga razina konture</a:t>
            </a:r>
            <a:endParaRPr b="0" lang="sr-Latn-CS" sz="2400" spc="-1" strike="noStrike">
              <a:solidFill>
                <a:srgbClr val="000000"/>
              </a:solidFill>
              <a:latin typeface="Corb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CS" sz="2000" spc="-1" strike="noStrike">
                <a:solidFill>
                  <a:srgbClr val="000000"/>
                </a:solidFill>
                <a:latin typeface="Corbel"/>
              </a:rPr>
              <a:t>Treća razina konture</a:t>
            </a:r>
            <a:endParaRPr b="0" lang="sr-Latn-CS" sz="2000" spc="-1" strike="noStrike">
              <a:solidFill>
                <a:srgbClr val="000000"/>
              </a:solidFill>
              <a:latin typeface="Corb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Četvrta razina kontura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Peta razina kontura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Šesta razina kontura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Sedma razina konture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tl" blurRad="31750" dir="5400000" dist="10080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PlaceHolder 3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rIns="4572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Click to edit Master title style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rIns="90000" tIns="91440" bIns="45000">
            <a:noAutofit/>
          </a:bodyPr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Click to edit Master text styles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lvl="1" marL="731520" indent="-273960">
              <a:lnSpc>
                <a:spcPct val="100000"/>
              </a:lnSpc>
              <a:spcBef>
                <a:spcPts val="561"/>
              </a:spcBef>
              <a:buClr>
                <a:srgbClr val="60b5cc"/>
              </a:buClr>
              <a:buSzPct val="90000"/>
              <a:buFont typeface="Wingdings" charset="2"/>
              <a:buChar char=""/>
            </a:pPr>
            <a:r>
              <a:rPr b="0" lang="sr-Latn-CS" sz="2800" spc="-1" strike="noStrike">
                <a:solidFill>
                  <a:srgbClr val="000000"/>
                </a:solidFill>
                <a:latin typeface="Corbel"/>
              </a:rPr>
              <a:t>Second level</a:t>
            </a:r>
            <a:endParaRPr b="0" lang="sr-Latn-CS" sz="2800" spc="-1" strike="noStrike">
              <a:solidFill>
                <a:srgbClr val="000000"/>
              </a:solidFill>
              <a:latin typeface="Corbel"/>
            </a:endParaRPr>
          </a:p>
          <a:p>
            <a:pPr lvl="2" marL="996840" indent="-228240">
              <a:lnSpc>
                <a:spcPct val="100000"/>
              </a:lnSpc>
              <a:spcBef>
                <a:spcPts val="479"/>
              </a:spcBef>
              <a:buClr>
                <a:srgbClr val="e66c7d"/>
              </a:buClr>
              <a:buFont typeface="Arial"/>
              <a:buChar char="▪"/>
            </a:pPr>
            <a:r>
              <a:rPr b="0" lang="sr-Latn-CS" sz="2400" spc="-1" strike="noStrike">
                <a:solidFill>
                  <a:srgbClr val="000000"/>
                </a:solidFill>
                <a:latin typeface="Corbel"/>
              </a:rPr>
              <a:t>Third level</a:t>
            </a:r>
            <a:endParaRPr b="0" lang="sr-Latn-CS" sz="2400" spc="-1" strike="noStrike">
              <a:solidFill>
                <a:srgbClr val="000000"/>
              </a:solidFill>
              <a:latin typeface="Corbel"/>
            </a:endParaRPr>
          </a:p>
          <a:p>
            <a:pPr lvl="3" marL="1216080" indent="-182520">
              <a:lnSpc>
                <a:spcPct val="100000"/>
              </a:lnSpc>
              <a:spcBef>
                <a:spcPts val="400"/>
              </a:spcBef>
              <a:buClr>
                <a:srgbClr val="6bb76d"/>
              </a:buClr>
              <a:buFont typeface="Arial"/>
              <a:buChar char="▪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4" marL="1426320" indent="-182520">
              <a:lnSpc>
                <a:spcPct val="100000"/>
              </a:lnSpc>
              <a:spcBef>
                <a:spcPts val="400"/>
              </a:spcBef>
              <a:buClr>
                <a:srgbClr val="e88651"/>
              </a:buClr>
              <a:buFont typeface="Wingdings 3" charset="2"/>
              <a:buChar char="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Fifth level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rIns="45720" tIns="45000" bIns="0" anchor="b">
            <a:noAutofit/>
          </a:bodyPr>
          <a:p>
            <a:pPr>
              <a:lnSpc>
                <a:spcPct val="100000"/>
              </a:lnSpc>
            </a:pPr>
            <a:fld id="{CAF0BF39-5B1D-4D02-A7FA-22A586BF9340}" type="datetime">
              <a:rPr b="0" lang="hr-HR" sz="1200" spc="-1" strike="noStrike">
                <a:solidFill>
                  <a:srgbClr val="454545"/>
                </a:solidFill>
                <a:latin typeface="Arial"/>
              </a:rPr>
              <a:t>29.03.21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rIns="45720" tIns="4500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rIns="90000" tIns="45000" bIns="0" anchor="b">
            <a:noAutofit/>
          </a:bodyPr>
          <a:p>
            <a:pPr algn="r">
              <a:lnSpc>
                <a:spcPct val="100000"/>
              </a:lnSpc>
            </a:pPr>
            <a:fld id="{8CD06C28-CF74-4985-9353-6D6F5F73D02F}" type="slidenum">
              <a:rPr b="0" lang="hr-HR" sz="1200" spc="-1" strike="noStrike">
                <a:solidFill>
                  <a:srgbClr val="454545"/>
                </a:solidFill>
                <a:latin typeface="Arial"/>
              </a:rPr>
              <a:t>1</a:t>
            </a:fld>
            <a:endParaRPr b="0" lang="hr-H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685800" y="3355920"/>
            <a:ext cx="8076960" cy="1672920"/>
          </a:xfrm>
          <a:prstGeom prst="rect">
            <a:avLst/>
          </a:prstGeom>
          <a:noFill/>
          <a:ln>
            <a:noFill/>
          </a:ln>
        </p:spPr>
        <p:txBody>
          <a:bodyPr rIns="45720" tIns="0" bIns="0">
            <a:noAutofit/>
          </a:bodyPr>
          <a:p>
            <a:pPr>
              <a:lnSpc>
                <a:spcPct val="100000"/>
              </a:lnSpc>
            </a:pPr>
            <a:r>
              <a:rPr b="1" lang="sr-Latn-CS" sz="4700" spc="-1" strike="noStrike">
                <a:solidFill>
                  <a:srgbClr val="f0ad00"/>
                </a:solidFill>
                <a:latin typeface="Lucida Console"/>
              </a:rPr>
              <a:t>ANTUN BRANKO ŠIMIĆ</a:t>
            </a:r>
            <a:br/>
            <a:r>
              <a:rPr b="1" lang="sr-Latn-CS" sz="4700" spc="-1" strike="noStrike">
                <a:solidFill>
                  <a:srgbClr val="f0ad00"/>
                </a:solidFill>
                <a:latin typeface="Lucida Console"/>
              </a:rPr>
              <a:t>(1898. – 1925.)</a:t>
            </a:r>
            <a:endParaRPr b="0" lang="sr-Latn-CS" sz="47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685800" y="1124640"/>
            <a:ext cx="8076960" cy="2304000"/>
          </a:xfrm>
          <a:prstGeom prst="rect">
            <a:avLst/>
          </a:prstGeom>
          <a:noFill/>
          <a:ln>
            <a:noFill/>
          </a:ln>
        </p:spPr>
        <p:txBody>
          <a:bodyPr lIns="118800" rIns="45720" tIns="0" bIns="0" anchor="b">
            <a:normAutofit/>
          </a:bodyPr>
          <a:p>
            <a:pPr>
              <a:lnSpc>
                <a:spcPct val="100000"/>
              </a:lnSpc>
            </a:pPr>
            <a:r>
              <a:rPr b="1" lang="hr-HR" sz="3200" spc="-1" strike="noStrike">
                <a:solidFill>
                  <a:srgbClr val="ffffff"/>
                </a:solidFill>
                <a:latin typeface="Arial"/>
              </a:rPr>
              <a:t>PREOBRAŽENJA</a:t>
            </a:r>
            <a:endParaRPr b="0" lang="hr-HR" sz="3200" spc="-1" strike="noStrike">
              <a:latin typeface="Arial"/>
            </a:endParaRPr>
          </a:p>
        </p:txBody>
      </p:sp>
      <p:pic>
        <p:nvPicPr>
          <p:cNvPr id="133" name="Picture 5" descr=""/>
          <p:cNvPicPr/>
          <p:nvPr/>
        </p:nvPicPr>
        <p:blipFill>
          <a:blip r:embed="rId1"/>
          <a:stretch/>
        </p:blipFill>
        <p:spPr>
          <a:xfrm>
            <a:off x="755640" y="476640"/>
            <a:ext cx="5328360" cy="2878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Smrt i ja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 fontScale="85000"/>
          </a:bodyPr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Pjesma iznosi pjesnikov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doživljaj smrti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, sa smrti kao glavnim motivom.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Pjesnik je svjestan smrti i osjeća da ga smrt čeka. Ona je za njega nešto posve uobičajeno i normalno, ona s čovjekom raste od rođenja. Šimić ne tuguje zbog smrti, on samo shvaća da je smrt neobjašnjiva i beskrajna.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Pjesma je pisana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slobodnim stihom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, ujednačenoga je ritma.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Od interpunkcijskih znakova u pjesmi se javljaju dvotočje i točka – ti znakovi dijele pjesmu na tri dijela; na kraju pjesme nema interpunkcije, što potvrđuje pjesnikovu misao o smrti.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Ručak siromaha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/>
          </a:bodyPr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socijalna lirska pjesma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govori o pjesnikovu doživljaju siromaštva.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   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siromasi osjećaju stid, strah, osamljenost, podvojenost između vlastita tijela i duha – svoje tijelo doživljava kao tuđe, a vlastitu krv kao jelo. Pjesnik ne analizira i ne istražuje društvene korijene siromaštva, već osjećaje siromašnih i osjećaj krivnje zbog obilježenosti u društvu.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Ljubav (formalna analiza)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 fontScale="30000"/>
          </a:bodyPr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Sama vanjska kompozicija pjesme suprostavljena je klasičnom obliku. Naime, izražena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središnja os 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upućuje na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vizualnu poeziju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 gdje grafički istaknute pojedine riječi ili sintagme, upućuju na njihovo važno značenje. 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Poredak Šimićevih stihova odlikuje nepravilnost,nesimetričnost i oblikovanje u određene, međusobno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nejednake skupine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. Tako prvi stih svojom izdvojenošću predstavlja značenjsku, ritmičku i sintaktičku cjelinu kao tipičan ekspresionistički početak pjesme. Druga skupina sadržana je u sljedeća tri stiha, treća i četvrta u pojedinim stihovima. Konačno, posljednje skupine sastoje se od 2,odnosno 3 stiha. Ta osebujna poredanost izaziva snažan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ekspresivni ritam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 pjesme suprostavljen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klasičnom mehaničkom.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Ova pjesma utjelovljuje sve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značajke ekspresionističke pjesme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. Lišena svakog suvišnog izraza i jednostavno govoreći o pjesnikovu stanju duše, prikaz je njegova dubokog doživljaja života, svijeta i ljubavi. 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Ljubav (tematska analiza)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 fontScale="32000"/>
          </a:bodyPr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Plava i žuta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boja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 najviše su zastupljene. Nestajanjem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žute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, izrazito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zemaljske boje 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(" Zgasnuli smo žutu lampu"), navještava se dolazak metafizičke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nebeske plave boje 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: "Plavi pašt je pao oko tvoga tijela." Upravo se u tom slijedu kontrastnih stihova postiže snažna ekspresionistička napetost. Nadalje, što se tiče zvukovne komponente, ona se potpuno uklapa u tamni noćni ugođaj. To je postignuto onomatopejskim izrazom šuma: "Vani šume oblaci i stabla" koji predstavlja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tajnovitost, uzvišenost noći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 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Motivi koje obrađuje pjesma tipični su ekspresionistički. U središnjem dijelu uvode se motivi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tjelesnosti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: tijelo, noge, ruke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 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Vrhunac je sadržan u motivu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kose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. Upravo taj motiv biva povezan s motivom koji zauzima najbitnije, zaključno mjesto u pjesmi - more. Kosa njegove drage biva oslobođena i sada ona teži u beskonačnost, u apsolutnost koja je označena morem.Pritom dubina pojačava dojam </a:t>
            </a:r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beskraja i sveobuhvatnosti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.</a:t>
            </a:r>
            <a:br/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 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000000"/>
                </a:solidFill>
                <a:latin typeface="Times New Roman"/>
              </a:rPr>
              <a:t>SMRT </a:t>
            </a:r>
            <a:r>
              <a:rPr b="1" lang="sr-Latn-CS" sz="4500" spc="-1" strike="noStrike">
                <a:solidFill>
                  <a:srgbClr val="ffff00"/>
                </a:solidFill>
                <a:latin typeface="Corbel"/>
              </a:rPr>
              <a:t>Opomena</a:t>
            </a:r>
            <a:r>
              <a:rPr b="1" lang="sr-Latn-CS" sz="4500" spc="-1" strike="noStrike">
                <a:solidFill>
                  <a:srgbClr val="000000"/>
                </a:solidFill>
                <a:latin typeface="Corbel"/>
              </a:rPr>
              <a:t>mo</a:t>
            </a:r>
            <a:r>
              <a:rPr b="1" lang="sr-Latn-CS" sz="4500" spc="-1" strike="noStrike">
                <a:solidFill>
                  <a:srgbClr val="000000"/>
                </a:solidFill>
                <a:latin typeface="Times New Roman"/>
              </a:rPr>
              <a:t>tiv lirike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 fontScale="1000"/>
          </a:bodyPr>
          <a:p>
            <a:pPr marL="438840" indent="-319680">
              <a:lnSpc>
                <a:spcPct val="100000"/>
              </a:lnSpc>
            </a:pPr>
            <a:r>
              <a:rPr b="0" lang="sr-Latn-CS" sz="4200" spc="-1" strike="noStrike">
                <a:solidFill>
                  <a:srgbClr val="000000"/>
                </a:solidFill>
                <a:latin typeface="Arial Narrow"/>
              </a:rPr>
              <a:t>         </a:t>
            </a: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u pjesmi je nekoliko ključnih imenica: (opomena), čovjek, zvijezda, svjetlost, pogled, konac i prah</a:t>
            </a: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koje predstavljaju  'ozbiljne' riječi u ljudskome životu</a:t>
            </a: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1" lang="sr-Latn-CS" sz="8000" spc="-1" strike="noStrike">
                <a:solidFill>
                  <a:srgbClr val="000000"/>
                </a:solidFill>
                <a:latin typeface="Arial Narrow"/>
              </a:rPr>
              <a:t>ići malen ispod zvijezda</a:t>
            </a: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 – biti nedostojan  ideala,  duhovnih mogućnosti koje su mu zadane</a:t>
            </a: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imenice su antonimskome odnosu, posebice kontekstualni antonimi </a:t>
            </a:r>
            <a:r>
              <a:rPr b="1" lang="sr-Latn-CS" sz="8000" spc="-1" strike="noStrike">
                <a:solidFill>
                  <a:srgbClr val="000000"/>
                </a:solidFill>
                <a:latin typeface="Arial Narrow"/>
              </a:rPr>
              <a:t>prah</a:t>
            </a: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 i </a:t>
            </a:r>
            <a:r>
              <a:rPr b="1" lang="sr-Latn-CS" sz="8000" spc="-1" strike="noStrike">
                <a:solidFill>
                  <a:srgbClr val="000000"/>
                </a:solidFill>
                <a:latin typeface="Arial Narrow"/>
              </a:rPr>
              <a:t>zvijezde</a:t>
            </a: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 koji su ujedno i metafore (smrt, tjelesnost, raspadanje – vječnost, duhovno)</a:t>
            </a: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Šimić predlaže čovjeku da ispuni svoj život i postane zvijezda, a ako ga ne ispuni, postat će prah i ništa (prepoznatljiva biblijska konotacija riječi prah)</a:t>
            </a: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cijela je pjesma u imperativnome tonu što je i u skladu s naslovom pjesme </a:t>
            </a: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pjesma  </a:t>
            </a:r>
            <a:r>
              <a:rPr b="1" lang="sr-Latn-CS" sz="8000" spc="-1" strike="noStrike">
                <a:solidFill>
                  <a:srgbClr val="000000"/>
                </a:solidFill>
                <a:latin typeface="Arial Narrow"/>
              </a:rPr>
              <a:t>Opomena</a:t>
            </a: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 zauzima mjesto u ciklusu o </a:t>
            </a:r>
            <a:r>
              <a:rPr b="1" lang="sr-Latn-CS" sz="8000" spc="-1" strike="noStrike">
                <a:solidFill>
                  <a:srgbClr val="000000"/>
                </a:solidFill>
                <a:latin typeface="Arial Narrow"/>
              </a:rPr>
              <a:t>smrti, prolaznosti i vječnosti; </a:t>
            </a: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predstavlja jednu od važnih preokupacija Šimićeva pjesništva</a:t>
            </a: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na koncu  čovjek se može preobraziti u zvijezdu, a ne u prah – postati besmrtan plemenitošću i ispravnošću vlastitih životnih nastojanja</a:t>
            </a:r>
            <a:br/>
            <a:r>
              <a:rPr b="0" lang="sr-Latn-CS" sz="8000" spc="-1" strike="noStrike">
                <a:solidFill>
                  <a:srgbClr val="000000"/>
                </a:solidFill>
                <a:latin typeface="Arial Narrow"/>
              </a:rPr>
              <a:t> </a:t>
            </a: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endParaRPr b="0" lang="sr-Latn-CS" sz="8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360000" y="1364040"/>
            <a:ext cx="8183160" cy="475596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/>
          </a:bodyPr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1" i="1" lang="sr-Latn-CS" sz="3200" spc="-1" strike="noStrike" u="sng">
                <a:solidFill>
                  <a:srgbClr val="000000"/>
                </a:solidFill>
                <a:uFillTx/>
                <a:latin typeface="Times New Roman"/>
              </a:rPr>
              <a:t>Prezentaciju izradila: Anđela Džamarija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152280"/>
            <a:ext cx="8229240" cy="12506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ekspresionizam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960480" y="1556640"/>
            <a:ext cx="8183160" cy="482400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/>
          </a:bodyPr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vodeći književni smjer od 1910. do 1924. godine u Njemačkoj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ekspresionistički umjetnici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negiraju objektivnu stvarnost, donose iskrivljene slike, prikazuju stanje očaja i besperspektivnosti, zaokupljeni su problemima rata, bolesti i smrti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umjetnost kao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krik duše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503280" y="260640"/>
            <a:ext cx="8183160" cy="8636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fbc57"/>
                </a:solidFill>
                <a:latin typeface="Corbel"/>
              </a:rPr>
              <a:t>obilježja ekspresionističkog stila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503280" y="1484640"/>
            <a:ext cx="8183160" cy="430128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/>
          </a:bodyPr>
          <a:p>
            <a:pPr marL="265320" indent="-264960"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pjesnici zahtijevaju apsolutnu </a:t>
            </a:r>
            <a:r>
              <a:rPr b="1" lang="sr-Latn-CS" sz="11200" spc="-1" strike="noStrike" u="sng">
                <a:solidFill>
                  <a:srgbClr val="000000"/>
                </a:solidFill>
                <a:uFillTx/>
                <a:latin typeface="Arial Narrow"/>
              </a:rPr>
              <a:t>slobodu u formi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 pjesme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škrtost izraza, racionalizacija riječi, dojam krika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1" lang="sr-Latn-CS" sz="11200" spc="-1" strike="noStrike">
                <a:solidFill>
                  <a:srgbClr val="000000"/>
                </a:solidFill>
                <a:latin typeface="Arial Narrow"/>
              </a:rPr>
              <a:t>ne prihvaćaju vezani stih, rimu, interpunkciju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, razbijaju tradicionalnu strofu kako bi spontano izrazili svoj doživljaj svijeta na što ekspresivniji način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1" lang="sr-Latn-CS" sz="11200" spc="-1" strike="noStrike">
                <a:solidFill>
                  <a:srgbClr val="000000"/>
                </a:solidFill>
                <a:latin typeface="Arial Narrow"/>
              </a:rPr>
              <a:t>gomilaju glagole -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 dinamika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ogoljuju izraz, rabe riječi koje imaju ekspresivno značenje kako bi izrazili krik i bunt, naglašena upotreba glagola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1" lang="sr-Latn-CS" sz="11200" spc="-1" strike="noStrike">
                <a:solidFill>
                  <a:srgbClr val="000000"/>
                </a:solidFill>
                <a:latin typeface="Arial Narrow"/>
              </a:rPr>
              <a:t>boje 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dobivaju simbolično značenje, kolorističnost, jake i jarke boje, posebice Šimićeva plava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1" lang="sr-Latn-CS" sz="11200" spc="-1" strike="noStrike">
                <a:solidFill>
                  <a:srgbClr val="000000"/>
                </a:solidFill>
                <a:latin typeface="Arial Narrow"/>
              </a:rPr>
              <a:t>karikiranjem 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deformiraju stvarnost izražavajući tako vlastiti doživljaj stvarnosti 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važnost</a:t>
            </a:r>
            <a:r>
              <a:rPr b="1" lang="sr-Latn-CS" sz="11200" spc="-1" strike="noStrike">
                <a:solidFill>
                  <a:srgbClr val="000000"/>
                </a:solidFill>
                <a:latin typeface="Arial Narrow"/>
              </a:rPr>
              <a:t> grafičkog izleda pjesme 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koji upotpunjava značenje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rmAutofit/>
          </a:bodyPr>
          <a:p>
            <a:pPr marL="265320" indent="-264960"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ekspresionizam u hrvatskoj književnosti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503280" y="1845000"/>
            <a:ext cx="8183160" cy="308412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 fontScale="1000"/>
          </a:bodyPr>
          <a:p>
            <a:pPr marL="265320" indent="-264960"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1" lang="sr-Latn-CS" sz="11200" spc="-1" strike="noStrike">
                <a:solidFill>
                  <a:srgbClr val="000000"/>
                </a:solidFill>
                <a:latin typeface="Arial Narrow"/>
              </a:rPr>
              <a:t>trajanje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: od 1916./1917. do 30-tih god. 20. st.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1" lang="sr-Latn-CS" sz="11200" spc="-1" strike="noStrike">
                <a:solidFill>
                  <a:srgbClr val="000000"/>
                </a:solidFill>
                <a:latin typeface="Arial Narrow"/>
              </a:rPr>
              <a:t>obilježja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: krik čovjekove oboljele duše pune straha, usamljenosti i ugroženosti (1. svjetski rat)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pisci izražavaju svoju nutrinu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osnovni </a:t>
            </a:r>
            <a:r>
              <a:rPr b="1" lang="sr-Latn-CS" sz="11200" spc="-1" strike="noStrike">
                <a:solidFill>
                  <a:srgbClr val="000000"/>
                </a:solidFill>
                <a:latin typeface="Arial Narrow"/>
              </a:rPr>
              <a:t>motivi i teme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: </a:t>
            </a:r>
            <a:r>
              <a:rPr b="1" lang="sr-Latn-CS" sz="11200" spc="-1" strike="noStrike">
                <a:solidFill>
                  <a:srgbClr val="000000"/>
                </a:solidFill>
                <a:latin typeface="Arial Narrow"/>
              </a:rPr>
              <a:t>pesimistično raspoloženje, strah, usamljenost i otuđenost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.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prevladavaju pjesme i drame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predstavnici: Ulderiko Donadini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	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	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	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  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A. B. Šimić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	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	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	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  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Miroslav Krleža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</a:pP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	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	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	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  </a:t>
            </a:r>
            <a:r>
              <a:rPr b="0" lang="sr-Latn-CS" sz="11200" spc="-1" strike="noStrike">
                <a:solidFill>
                  <a:srgbClr val="000000"/>
                </a:solidFill>
                <a:latin typeface="Arial Narrow"/>
              </a:rPr>
              <a:t>Ivo Andrić</a:t>
            </a: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11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Antun Branko Šimić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 fontScale="91000"/>
          </a:bodyPr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razvija se pod utjecajem bečkog eksp. časopisa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Der Sturm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pokreće časopise</a:t>
            </a:r>
            <a:r>
              <a:rPr b="0" i="1" lang="sr-Latn-CS" sz="3200" spc="-1" strike="noStrike">
                <a:solidFill>
                  <a:srgbClr val="000000"/>
                </a:solidFill>
                <a:latin typeface="Arial Narrow"/>
              </a:rPr>
              <a:t>: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Vijavica,</a:t>
            </a:r>
            <a:r>
              <a:rPr b="1" i="1" lang="sr-Latn-CS" sz="3200" spc="-1" strike="noStrike">
                <a:solidFill>
                  <a:srgbClr val="000000"/>
                </a:solidFill>
                <a:latin typeface="Arial Narrow"/>
              </a:rPr>
              <a:t> 1917. i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Juriš</a:t>
            </a:r>
            <a:r>
              <a:rPr b="1" i="1" lang="sr-Latn-CS" sz="3200" spc="-1" strike="noStrike">
                <a:solidFill>
                  <a:srgbClr val="000000"/>
                </a:solidFill>
                <a:latin typeface="Arial Narrow"/>
              </a:rPr>
              <a:t>, 1919.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u osmom razredu (gimnazije) napustio je školu i postao slobodan književnik i publicist 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s Milanom Begovićem pokreće </a:t>
            </a:r>
            <a:r>
              <a:rPr b="0" i="1" lang="sr-Latn-CS" sz="3200" spc="-1" strike="noStrike">
                <a:solidFill>
                  <a:srgbClr val="000000"/>
                </a:solidFill>
                <a:latin typeface="Arial Narrow"/>
              </a:rPr>
              <a:t>Savremenik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, 1924. i 1925. časopis </a:t>
            </a:r>
            <a:r>
              <a:rPr b="0" i="1" lang="sr-Latn-CS" sz="3200" spc="-1" strike="noStrike">
                <a:solidFill>
                  <a:srgbClr val="000000"/>
                </a:solidFill>
                <a:latin typeface="Arial Narrow"/>
              </a:rPr>
              <a:t>Književnik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koji je pokušao nastaviti njegov brat Stanislav Šimić. </a:t>
            </a:r>
            <a:br/>
            <a:br/>
            <a:r>
              <a:rPr b="1" lang="sr-Latn-CS" sz="3200" spc="-1" strike="noStrike">
                <a:solidFill>
                  <a:srgbClr val="000000"/>
                </a:solidFill>
                <a:latin typeface="Corbel"/>
              </a:rPr>
              <a:t> 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Preobraženja (1920. g.)</a:t>
            </a:r>
            <a:br/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 fontScale="75000"/>
          </a:bodyPr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zbirka pjesama već u naslovu izražava bit ekspresionističkog pjesništva: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preobrazba vanjske stvarnosti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u pjesnikovu unutarnju stvarnost i potom njezino izražavanje u pjesmi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Preobraženja su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prva zbirka slobodnih stihova 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u hrvatskoj književnosti – jer Šimić teži slobodi izražavanja i u tematskom i u formalnom smislu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u njegovim pjesmama ne treba tražiti vanjski pejzaž, prepoznatljive opise npr. zavičaja (konkretno Hercegovine u istoimenim pjesmama). Šimić iznosi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pejsaže vlastite duše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, što nagovještava i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bojama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(osobito plavom bojom).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Boje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u njegovim pjesmama imaju posebno,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simboličko značenje.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Autofit/>
          </a:bodyPr>
          <a:p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Autofit/>
          </a:bodyPr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unutrašnja kompozicija zbirke –počinje pjesmom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Pjesnici</a:t>
            </a:r>
            <a:r>
              <a:rPr b="0" i="1" lang="sr-Latn-CS" sz="3200" spc="-1" strike="noStrike">
                <a:solidFill>
                  <a:srgbClr val="000000"/>
                </a:solidFill>
                <a:latin typeface="Arial Narrow"/>
              </a:rPr>
              <a:t> 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(programatski karakter)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druga pjesma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Moja preobraženja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završava pjesmama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Rastanak sa sobom, Otkupljenje</a:t>
            </a:r>
            <a:r>
              <a:rPr b="1" i="1" lang="sr-Latn-CS" sz="3200" spc="-1" strike="noStrike">
                <a:solidFill>
                  <a:srgbClr val="000000"/>
                </a:solidFill>
                <a:latin typeface="Arial Narrow"/>
              </a:rPr>
              <a:t>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i</a:t>
            </a:r>
            <a:r>
              <a:rPr b="1" i="1" lang="sr-Latn-CS" sz="3200" spc="-1" strike="noStrike">
                <a:solidFill>
                  <a:srgbClr val="000000"/>
                </a:solidFill>
                <a:latin typeface="Arial Narrow"/>
              </a:rPr>
              <a:t> Opomena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 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(završna riječ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zvijezda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)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265320" indent="-26496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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posljednja pjesma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Budući</a:t>
            </a:r>
            <a:r>
              <a:rPr b="0" i="1" lang="sr-Latn-CS" sz="3200" spc="-1" strike="noStrike">
                <a:solidFill>
                  <a:srgbClr val="000000"/>
                </a:solidFill>
                <a:latin typeface="Arial Narrow"/>
              </a:rPr>
              <a:t> 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– poruka imaginarnom čitetelju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fbc57"/>
                </a:solidFill>
                <a:latin typeface="Corbel"/>
              </a:rPr>
              <a:t>Obilježja ekspresionizma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/>
          </a:bodyPr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Šimić teži slobodi izražavanja i u tematskom i u formalnom smislu: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škrtost u izrazu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eliptične rečenice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važnost boja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važnost grafičkog izgleda pjesme.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r-Latn-CS" sz="4500" spc="-1" strike="noStrike">
                <a:solidFill>
                  <a:srgbClr val="f0ad00"/>
                </a:solidFill>
                <a:latin typeface="Corbel"/>
              </a:rPr>
              <a:t>Hercegovina</a:t>
            </a:r>
            <a:endParaRPr b="0" lang="sr-Latn-C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457200" y="1556640"/>
            <a:ext cx="8229240" cy="5301000"/>
          </a:xfrm>
          <a:prstGeom prst="rect">
            <a:avLst/>
          </a:prstGeom>
          <a:noFill/>
          <a:ln>
            <a:noFill/>
          </a:ln>
        </p:spPr>
        <p:txBody>
          <a:bodyPr lIns="54720" rIns="90000" tIns="91440" bIns="45000">
            <a:normAutofit fontScale="64000"/>
          </a:bodyPr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Tema 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pjesme je pjesnikova ekspresija zavičaja te osjećaji vezani uz vlastito odrastanje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Pjesma je pisana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slobodnim stihom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– nema rime, stihovi su nejednake duljine i nema interpunkcije.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Plava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boja upućuje na pjesnikovu unutarnju, stvarnost;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crna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upućuje na negativna raspoloženja i strahove, a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bijela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na optimizam.</a:t>
            </a:r>
            <a:r>
              <a:rPr b="0" lang="sr-Latn-CS" sz="3200" spc="-1" strike="noStrike">
                <a:solidFill>
                  <a:srgbClr val="000000"/>
                </a:solidFill>
                <a:latin typeface="Corbel"/>
              </a:rPr>
              <a:t> 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i="1" lang="sr-Latn-CS" sz="3200" spc="-1" strike="noStrike">
                <a:solidFill>
                  <a:srgbClr val="000000"/>
                </a:solidFill>
                <a:latin typeface="Arial Narrow"/>
              </a:rPr>
              <a:t> </a:t>
            </a:r>
            <a:r>
              <a:rPr b="0" i="1" lang="sr-Latn-CS" sz="3200" spc="-1" strike="noStrike">
                <a:solidFill>
                  <a:srgbClr val="000000"/>
                </a:solidFill>
                <a:latin typeface="Arial Narrow"/>
              </a:rPr>
              <a:t>krvlju naslikana slikarija na nebu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,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vrisak očaja užarenih opeka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vrisak je očaja i straha 'užarene' mladosti pred životnim izazovima.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crni vlak 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koji vrišti prema nevidljivoj stanici slutnja je smrti.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povremeno izviranje zavičajnih motiva u pjesmi - prisjećanje na zavičaj u pjesnikovoj svijesti.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pjesnik je ozvučio pjesmu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vrištanjem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 i obojio je uglavnom crnom bojom, što upućuje na </a:t>
            </a:r>
            <a:r>
              <a:rPr b="1" lang="sr-Latn-CS" sz="3200" spc="-1" strike="noStrike">
                <a:solidFill>
                  <a:srgbClr val="000000"/>
                </a:solidFill>
                <a:latin typeface="Arial Narrow"/>
              </a:rPr>
              <a:t>pesimizam i strah </a:t>
            </a:r>
            <a:r>
              <a:rPr b="0" lang="sr-Latn-CS" sz="3200" spc="-1" strike="noStrike">
                <a:solidFill>
                  <a:srgbClr val="000000"/>
                </a:solidFill>
                <a:latin typeface="Arial Narrow"/>
              </a:rPr>
              <a:t>koji ga obuzimao i koji ga obuzima prisjećanjem na zavičaj.</a:t>
            </a: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b="0" lang="sr-Latn-C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111</TotalTime>
  <Application>LibreOffice/6.2.5.2$Windows_X86_64 LibreOffice_project/1ec314fa52f458adc18c4f025c545a4e8b22c159</Application>
  <Words>1108</Words>
  <Paragraphs>90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2011-02-12T09:14:40Z</dcterms:created>
  <dc:creator>Mirna</dc:creator>
  <dc:description/>
  <dc:language>hr-HR</dc:language>
  <cp:lastModifiedBy/>
  <dcterms:modified xsi:type="dcterms:W3CDTF">2021-03-29T21:03:09Z</dcterms:modified>
  <cp:revision>14</cp:revision>
  <dc:subject/>
  <dc:title>ANTUN BRANKO ŠIMIĆ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15</vt:i4>
  </property>
</Properties>
</file>