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hr-H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019600"/>
            <a:ext cx="12191400" cy="4105080"/>
          </a:xfrm>
          <a:prstGeom prst="rect">
            <a:avLst/>
          </a:prstGeom>
          <a:gradFill rotWithShape="0">
            <a:gsLst>
              <a:gs pos="0">
                <a:srgbClr val="dfdbd5"/>
              </a:gs>
              <a:gs pos="5000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400" cy="742320"/>
          </a:xfrm>
          <a:prstGeom prst="rect">
            <a:avLst/>
          </a:prstGeom>
          <a:ln>
            <a:noFill/>
          </a:ln>
        </p:spPr>
      </p:pic>
      <p:sp>
        <p:nvSpPr>
          <p:cNvPr id="2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Line 3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1451520" y="756360"/>
            <a:ext cx="9602640" cy="114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hr-HR" sz="1800" spc="-1" strike="noStrike">
                <a:latin typeface="Arial"/>
              </a:rPr>
              <a:t>Kliknite za uređivanje oblika naslova teksta</a:t>
            </a:r>
            <a:endParaRPr b="0" lang="hr-HR" sz="18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2019600"/>
            <a:ext cx="12191400" cy="4105080"/>
          </a:xfrm>
          <a:prstGeom prst="rect">
            <a:avLst/>
          </a:prstGeom>
          <a:gradFill rotWithShape="0">
            <a:gsLst>
              <a:gs pos="0">
                <a:srgbClr val="dfdbd5"/>
              </a:gs>
              <a:gs pos="5000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Picture 6" descr=""/>
          <p:cNvPicPr/>
          <p:nvPr/>
        </p:nvPicPr>
        <p:blipFill>
          <a:blip r:embed="rId2"/>
          <a:srcRect l="0" t="1545" r="0" b="-1545"/>
          <a:stretch/>
        </p:blipFill>
        <p:spPr>
          <a:xfrm>
            <a:off x="0" y="6126480"/>
            <a:ext cx="12191400" cy="742320"/>
          </a:xfrm>
          <a:prstGeom prst="rect">
            <a:avLst/>
          </a:prstGeom>
          <a:ln>
            <a:noFill/>
          </a:ln>
        </p:spPr>
      </p:pic>
      <p:sp>
        <p:nvSpPr>
          <p:cNvPr id="44" name="Line 2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600">
            <a:solidFill>
              <a:srgbClr val="00000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Line 3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680"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hr-HR" sz="4400" spc="-1" strike="noStrike">
                <a:latin typeface="Arial"/>
              </a:rPr>
              <a:t>Kliknite za uređivanje oblika naslova teksta</a:t>
            </a:r>
            <a:endParaRPr b="0" lang="hr-HR" sz="4400" spc="-1" strike="noStrike"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3200" spc="-1" strike="noStrike">
                <a:latin typeface="Arial"/>
              </a:rPr>
              <a:t>Kliknite za uređivanje oblika teksta</a:t>
            </a:r>
            <a:endParaRPr b="0" lang="hr-HR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800" spc="-1" strike="noStrike">
                <a:latin typeface="Arial"/>
              </a:rPr>
              <a:t>Druga razina konture</a:t>
            </a:r>
            <a:endParaRPr b="0" lang="hr-HR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400" spc="-1" strike="noStrike">
                <a:latin typeface="Arial"/>
              </a:rPr>
              <a:t>Treća razina konture</a:t>
            </a:r>
            <a:endParaRPr b="0" lang="hr-HR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r-HR" sz="2000" spc="-1" strike="noStrike">
                <a:latin typeface="Arial"/>
              </a:rPr>
              <a:t>Četvrta razina kontura</a:t>
            </a:r>
            <a:endParaRPr b="0" lang="hr-HR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Peta razina kontura</a:t>
            </a:r>
            <a:endParaRPr b="0" lang="hr-HR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Šesta razina kontura</a:t>
            </a:r>
            <a:endParaRPr b="0" lang="hr-HR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r-HR" sz="2000" spc="-1" strike="noStrike">
                <a:latin typeface="Arial"/>
              </a:rPr>
              <a:t>Sedma razina konture</a:t>
            </a:r>
            <a:endParaRPr b="0" lang="hr-HR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2417760" y="802440"/>
            <a:ext cx="8636400" cy="2540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0" anchor="b">
            <a:noAutofit/>
          </a:bodyPr>
          <a:p>
            <a:pPr>
              <a:lnSpc>
                <a:spcPct val="90000"/>
              </a:lnSpc>
            </a:pPr>
            <a:r>
              <a:rPr b="0" lang="hr-HR" sz="6600" spc="-1" strike="noStrike" cap="all">
                <a:solidFill>
                  <a:srgbClr val="000000"/>
                </a:solidFill>
                <a:latin typeface="Gill Sans MT"/>
              </a:rPr>
              <a:t>SREDNJI VIJEK </a:t>
            </a:r>
            <a:endParaRPr b="0" lang="hr-HR" sz="66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2417760" y="3531240"/>
            <a:ext cx="8636400" cy="97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1800" spc="-1" strike="noStrike" cap="all">
                <a:solidFill>
                  <a:srgbClr val="000000"/>
                </a:solidFill>
                <a:latin typeface="Gill Sans MT"/>
              </a:rPr>
              <a:t>5. St.  - 15. st.</a:t>
            </a:r>
            <a:endParaRPr b="0" lang="hr-H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SREDNJI VIJEK 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1845000" y="194976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objašnjenje naziva – razdoblje europske povijesti i kulture između starog vijeka (antike) i novog vijeka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početak razdoblja  - propast Zapadnog Rimskog Carstva 476. i seoba naroda kao velike društvene promjene 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kraj razdoblja – otkriće Amerike, veliki izumi i otkrića, razvoj trgovačkog sloja u Italiji manufaktura u Zapadnoj Europi mijenjaju društvene i ekonomske odnose – nastanak novog vijeka</a:t>
            </a: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SREDNJI VIJEK 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i="1" lang="hr-HR" sz="2000" spc="-1" strike="noStrike">
                <a:solidFill>
                  <a:srgbClr val="000000"/>
                </a:solidFill>
                <a:latin typeface="Gill Sans MT"/>
              </a:rPr>
              <a:t>Najmanje deset stoljeća (5. – 15. stoljeća)  trajala je epoha </a:t>
            </a:r>
            <a:r>
              <a:rPr b="1" i="1" lang="hr-HR" sz="2000" spc="-1" strike="noStrike">
                <a:solidFill>
                  <a:srgbClr val="000000"/>
                </a:solidFill>
                <a:latin typeface="Gill Sans MT"/>
              </a:rPr>
              <a:t>srednjega vijeka</a:t>
            </a:r>
            <a:r>
              <a:rPr b="0" i="1" lang="hr-HR" sz="2000" spc="-1" strike="noStrike">
                <a:solidFill>
                  <a:srgbClr val="000000"/>
                </a:solidFill>
                <a:latin typeface="Gill Sans MT"/>
              </a:rPr>
              <a:t>, perioda europske književnosti u kojem je bogata grčka i rimska kultura kao poganska bačena u sjenu da bi na svjetlo izašle </a:t>
            </a:r>
            <a:r>
              <a:rPr b="1" i="1" lang="hr-HR" sz="2000" spc="-1" strike="noStrike">
                <a:solidFill>
                  <a:srgbClr val="000000"/>
                </a:solidFill>
                <a:latin typeface="Gill Sans MT"/>
              </a:rPr>
              <a:t>nove kršćanske vrijednosti</a:t>
            </a:r>
            <a:r>
              <a:rPr b="0" i="1" lang="hr-HR" sz="2000" spc="-1" strike="noStrike">
                <a:solidFill>
                  <a:srgbClr val="000000"/>
                </a:solidFill>
                <a:latin typeface="Gill Sans MT"/>
              </a:rPr>
              <a:t>. Biblijska tematika i simbolika te latinski jezik bili su u centru pažnje intelektualaca koji su mahom bili </a:t>
            </a:r>
            <a:r>
              <a:rPr b="1" i="1" lang="hr-HR" sz="2000" spc="-1" strike="noStrike">
                <a:solidFill>
                  <a:srgbClr val="000000"/>
                </a:solidFill>
                <a:latin typeface="Gill Sans MT"/>
              </a:rPr>
              <a:t>teolozi,</a:t>
            </a:r>
            <a:r>
              <a:rPr b="0" i="1" lang="hr-HR" sz="2000" spc="-1" strike="noStrike">
                <a:solidFill>
                  <a:srgbClr val="000000"/>
                </a:solidFill>
                <a:latin typeface="Gill Sans MT"/>
              </a:rPr>
              <a:t> a narodni jezici postali su oruđe književnosti običnog puka: za razbibrigu i sanjarenje. Srednji vijek, </a:t>
            </a:r>
            <a:r>
              <a:rPr b="1" i="1" lang="hr-HR" sz="2000" spc="-1" strike="noStrike">
                <a:solidFill>
                  <a:srgbClr val="000000"/>
                </a:solidFill>
                <a:latin typeface="Gill Sans MT"/>
              </a:rPr>
              <a:t>često nazivan „mračnim“ </a:t>
            </a:r>
            <a:r>
              <a:rPr b="0" i="1" lang="hr-HR" sz="2000" spc="-1" strike="noStrike">
                <a:solidFill>
                  <a:srgbClr val="000000"/>
                </a:solidFill>
                <a:latin typeface="Gill Sans MT"/>
              </a:rPr>
              <a:t>zbog manjka slobodnih misli, zabrana tjelesnih užitaka i gušenja životnog veselja, današnjem je čitatelju dalek, tajanstven, ali i zanimljiv.  (J.Gaarder, Sofijin svijet)</a:t>
            </a:r>
            <a:endParaRPr b="0" lang="hr-HR" sz="20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20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UTJECAJ KRŠĆANSTVA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82000"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presudan i snažan utjecaj kršćanstva na način razmišljanja srednjovjekovnog čovjeka: srednjovjekovni svjetonazor negira tjelesno, a naglašava duhovno, čovjek sam sebe promatra kao grešno biće u odnosu prema svemoćnom Bogu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najpoznatiji pisci ujedno su i crkveni učitelji poput Augustina, sv. Tome Akvinskog ili sv. Jeronima koji u ranom srednjem vijeku prevodi Bibliju s grčkog na latinski (VULGATA)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nabožne književne vrste  - uglavnom se pišu djela prožeta kršćanskim moralom, inspirirana Biblijom (VIZIJE zagrobnog života,  APOKRIFI – izmišljena evanđelja, LEGENDE o životima svetaca)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više se piše na latinskom jeziku</a:t>
            </a:r>
            <a:endParaRPr b="0" lang="hr-HR" sz="20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LEGENDA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20000"/>
              </a:lnSpc>
              <a:spcBef>
                <a:spcPts val="1001"/>
              </a:spcBef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Jednostavni epski oblik nastao u srednjem vijeku koji uglavnom pripovijeda o životima svetaca, kasnije se u povijesti književnosti taj pojam proširuje na bilo koju osobu čiji se život smatra </a:t>
            </a:r>
            <a:r>
              <a:rPr b="1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uzornim</a:t>
            </a:r>
            <a:r>
              <a:rPr b="0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. U priču inspiriranu </a:t>
            </a:r>
            <a:r>
              <a:rPr b="1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stvarnim životom </a:t>
            </a:r>
            <a:r>
              <a:rPr b="0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osobe umeću se fantastični detalji poput </a:t>
            </a:r>
            <a:r>
              <a:rPr b="1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čuda</a:t>
            </a:r>
            <a:r>
              <a:rPr b="0" lang="hr-HR" sz="2000" spc="-1" strike="noStrike">
                <a:solidFill>
                  <a:srgbClr val="000000"/>
                </a:solidFill>
                <a:latin typeface="Gill Sans MT"/>
                <a:ea typeface="Microsoft YaHei"/>
              </a:rPr>
              <a:t>, a osoba o kojoj se govori uzor </a:t>
            </a: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je kršćanima i prikazana je bez mana, odnosno </a:t>
            </a:r>
            <a:r>
              <a:rPr b="1" lang="hr-HR" sz="2000" spc="-1" strike="noStrike">
                <a:solidFill>
                  <a:srgbClr val="000000"/>
                </a:solidFill>
                <a:latin typeface="Gill Sans MT"/>
              </a:rPr>
              <a:t>idealizirana.</a:t>
            </a: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PRIDJEV „MRAČNI”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rani srednji vijek (do 11. stoljeća) 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„</a:t>
            </a: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mračni” srednji vijek – doba velikih društvenih mijena, samim time i nestabilnosti: svijet antike je nakon seobe naroda srušen, na ruševinama starog svijeta stvaraju se nove države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ljudi žive u strahu od napada drugih naroda, a veze poput starih rimskih cesta su srušene, samim tim i komunikacija oslabljena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doba loših životnih uvjeta i epidemija mnogih bolesti; vrijeme velike neobrazovanosti (samostani su jedina središta obrazovanja koja nisu svima dostupna)</a:t>
            </a:r>
            <a:endParaRPr b="0" lang="hr-HR" sz="2000" spc="-1" strike="noStrike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</a:pP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IDEAL VITEŠTVA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64000"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vitez koji vjerno služi svom kralju i narodu, pobožan je i spreman požrtvovno braniti svoj narod od nekršćanskih neprijatelja srednjovjekovni je ideal muškarca i ratnika koji se pojavljuje u mnogim nacionalnim epovima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u francuskoj se knjiž. tako Roland (Orlando!) bori protiv Saracena za kralja Karla Velikog, španjolski junak Cid bori se protiv Maura, a u eng. se književnosti Beowulf bori protiv čudovišta Grendela (svi su ti epovi začetci književnosti na narodnim jezicima)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vitezovi su primjer toga kako srednjovjekovni čovjek poštuje društvenu hijerarhiju – on je potpuno podložan kralju, a kralj je od Boga odabran vladar na zemlji – poslušnost kralju uključuje i vjernost kršćanskom Bogu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vitezovi se, osobito u srednjovjekovnim romanima, stavljaju u službu gospi kojoj posvećuju svoja junačka djela ili nju samu spašavaju iz pogibeljnih situacija</a:t>
            </a: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1451520" y="804600"/>
            <a:ext cx="9602640" cy="1048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90000"/>
              </a:lnSpc>
            </a:pPr>
            <a:r>
              <a:rPr b="0" lang="hr-HR" sz="3200" spc="-1" strike="noStrike" cap="all">
                <a:solidFill>
                  <a:srgbClr val="000000"/>
                </a:solidFill>
                <a:latin typeface="Gill Sans MT"/>
              </a:rPr>
              <a:t>KASNI SREDNJI VIJEK</a:t>
            </a:r>
            <a:endParaRPr b="0" lang="hr-HR" sz="32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1451520" y="2015640"/>
            <a:ext cx="9602640" cy="344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jačanje trgovačkih odnosa, hodočašća, razvoj sveučilišta utječu na promjene u književnosti u kasnijem srednjem vijeku (od 11. do 15. stoljeća)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svjetovne teme – poezija studenata i hodočasnika (VAGANTSKA poezija) govori o užitcima u malim svakodnevnim stvarima, ljubavi, prirodi, prijateljstvu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TRUBADURSKA poezija – nastaje u francuskoj pokrajini Provansi, pjeva o divljenju, poštovanju i ljubavi pjevača prema nedostižnoj dami</a:t>
            </a:r>
            <a:endParaRPr b="0" lang="hr-HR" sz="2000" spc="-1" strike="noStrike">
              <a:latin typeface="Arial"/>
            </a:endParaRPr>
          </a:p>
          <a:p>
            <a:pPr marL="228600" indent="-22788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b="0" lang="hr-HR" sz="2000" spc="-1" strike="noStrike">
                <a:solidFill>
                  <a:srgbClr val="000000"/>
                </a:solidFill>
                <a:latin typeface="Gill Sans MT"/>
              </a:rPr>
              <a:t>sve se više piše književnost na narodnim jezicima</a:t>
            </a:r>
            <a:endParaRPr b="0" lang="hr-HR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60</TotalTime>
  <Application>LibreOffice/6.2.5.2$Windows_X86_64 LibreOffice_project/1ec314fa52f458adc18c4f025c545a4e8b22c159</Application>
  <Words>663</Words>
  <Paragraphs>30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2020-03-16T15:33:03Z</dcterms:created>
  <dc:creator>andje</dc:creator>
  <dc:description/>
  <dc:language>hr-HR</dc:language>
  <cp:lastModifiedBy/>
  <dcterms:modified xsi:type="dcterms:W3CDTF">2021-03-30T16:50:16Z</dcterms:modified>
  <cp:revision>8</cp:revision>
  <dc:subject/>
  <dc:title>SREDNJI VIJEK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